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Economica"/>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ACC210-CCBE-4FD1-A887-72D697A132F9}">
  <a:tblStyle styleId="{86ACC210-CCBE-4FD1-A887-72D697A132F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conomica-regular.fntdata"/><Relationship Id="rId20" Type="http://schemas.openxmlformats.org/officeDocument/2006/relationships/slide" Target="slides/slide14.xml"/><Relationship Id="rId42" Type="http://schemas.openxmlformats.org/officeDocument/2006/relationships/font" Target="fonts/Economica-italic.fntdata"/><Relationship Id="rId41" Type="http://schemas.openxmlformats.org/officeDocument/2006/relationships/font" Target="fonts/Economica-bold.fntdata"/><Relationship Id="rId22" Type="http://schemas.openxmlformats.org/officeDocument/2006/relationships/slide" Target="slides/slide16.xml"/><Relationship Id="rId44" Type="http://schemas.openxmlformats.org/officeDocument/2006/relationships/font" Target="fonts/OpenSans-regular.fntdata"/><Relationship Id="rId21" Type="http://schemas.openxmlformats.org/officeDocument/2006/relationships/slide" Target="slides/slide15.xml"/><Relationship Id="rId43" Type="http://schemas.openxmlformats.org/officeDocument/2006/relationships/font" Target="fonts/Economica-boldItalic.fntdata"/><Relationship Id="rId24" Type="http://schemas.openxmlformats.org/officeDocument/2006/relationships/slide" Target="slides/slide18.xml"/><Relationship Id="rId46" Type="http://schemas.openxmlformats.org/officeDocument/2006/relationships/font" Target="fonts/OpenSans-italic.fntdata"/><Relationship Id="rId23" Type="http://schemas.openxmlformats.org/officeDocument/2006/relationships/slide" Target="slides/slide17.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font" Target="fonts/OpenSans-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6f8954bc_0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6f8954b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88588d3f2a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88588d3f2a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b59a3ccee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b59a3ccee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88588d3f2a_0_15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8588d3f2a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0c0837db7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0c0837d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b59a3ccee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b59a3ccee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80c0837db7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80c0837db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88588d3f2a_0_14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88588d3f2a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80c0837db7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80c0837db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80c0837db7_0_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80c0837db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88588d3f2a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88588d3f2a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c6f8954bc_0_8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c6f8954b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88588d3f2a_0_16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88588d3f2a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c6f8954bc_0_15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c6f8954bc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88588d3f2a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88588d3f2a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c6f8954bc_0_1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c6f8954bc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88588d3f2a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88588d3f2a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8a5d736c57_0_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8a5d736c5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8a5d736c57_0_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8a5d736c5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c647e0425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c647e0425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c647e0425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c647e0425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c647e0425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c647e0425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6f8954bc_0_5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6f8954b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c647e0425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c647e0425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c647e0425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c647e0425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c647e0425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c647e0425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88a9cc107b_0_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88a9cc107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c6f8954bc_0_9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c6f8954bc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c6f8954bc_0_9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c6f8954bc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970ce604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9970ce60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8588d3f2a_0_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8588d3f2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8588d3f2a_0_5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8588d3f2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c6f8954bc_0_1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c6f8954bc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rive.google.com/file/d/1ZAzpz-8JIULFcRgbB82T5EYMNEA-tWIa/view?usp=sharing" TargetMode="External"/><Relationship Id="rId4" Type="http://schemas.openxmlformats.org/officeDocument/2006/relationships/hyperlink" Target="https://drive.google.com/file/d/1ZAzpz-8JIULFcRgbB82T5EYMNEA-tWIa/view?usp=sha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s://secondaryed.sfsu.edu/student-resources" TargetMode="External"/><Relationship Id="rId4" Type="http://schemas.openxmlformats.org/officeDocument/2006/relationships/hyperlink" Target="https://drive.google.com/file/d/1ZAzpz-8JIULFcRgbB82T5EYMNEA-tWIa/view?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8.jpg"/><Relationship Id="rId5" Type="http://schemas.openxmlformats.org/officeDocument/2006/relationships/image" Target="../media/image10.jpg"/><Relationship Id="rId6" Type="http://schemas.openxmlformats.org/officeDocument/2006/relationships/hyperlink" Target="https://secondaryed.sfsu.edu/student-resourc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secondaryed.sfsu.edu/student-resourc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secondaryed.sfsu.edu/student-resourc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secondaryed.sfsu.edu/student-resources" TargetMode="External"/><Relationship Id="rId4" Type="http://schemas.openxmlformats.org/officeDocument/2006/relationships/hyperlink" Target="https://secondaryed.sfsu.edu/content/contact#" TargetMode="External"/><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hyperlink" Target="https://www.unicef.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s://youtu.be/bDvKnY0g6e4" TargetMode="External"/><Relationship Id="rId4" Type="http://schemas.openxmlformats.org/officeDocument/2006/relationships/hyperlink" Target="https://youtu.be/bDvKnY0g6e4" TargetMode="External"/><Relationship Id="rId9" Type="http://schemas.openxmlformats.org/officeDocument/2006/relationships/image" Target="../media/image7.jpg"/><Relationship Id="rId5" Type="http://schemas.openxmlformats.org/officeDocument/2006/relationships/hyperlink" Target="https://youtu.be/bVdPNWMGyZY" TargetMode="External"/><Relationship Id="rId6" Type="http://schemas.openxmlformats.org/officeDocument/2006/relationships/image" Target="../media/image5.jpg"/><Relationship Id="rId7" Type="http://schemas.openxmlformats.org/officeDocument/2006/relationships/image" Target="../media/image6.png"/><Relationship Id="rId8"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s://iris.peabody.vanderbilt.edu/module/udl/cresource/q1/p01/#conten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hyperlink" Target="https://ocde.us/MTSS/Pages/Guide-to-Understanding-CA-MTSS.aspx" TargetMode="External"/><Relationship Id="rId5" Type="http://schemas.openxmlformats.org/officeDocument/2006/relationships/hyperlink" Target="https://ocde.us/MTSS/Pages/CA-MTSS.aspx" TargetMode="External"/><Relationship Id="rId6" Type="http://schemas.openxmlformats.org/officeDocument/2006/relationships/hyperlink" Target="https://youtu.be/xbFUfC_n58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hyperlink" Target="https://ocde.us/MTSS/Documents/MTSS%20UDL.pdf" TargetMode="External"/><Relationship Id="rId4" Type="http://schemas.openxmlformats.org/officeDocument/2006/relationships/image" Target="../media/image11.png"/><Relationship Id="rId5"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hyperlink" Target="https://youtu.be/ME8KjqyqthM" TargetMode="Externa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hyperlink" Target="https://forms.gle/4qne9f7f11S4SsE8A"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secondaryed.sfsu.edu/singlesubject" TargetMode="External"/><Relationship Id="rId4" Type="http://schemas.openxmlformats.org/officeDocument/2006/relationships/hyperlink" Target="https://secondaryed.sfsu.edu/singlesubject" TargetMode="External"/><Relationship Id="rId5" Type="http://schemas.openxmlformats.org/officeDocument/2006/relationships/hyperlink" Target="https://secondaryed.sfsu.edu/singlesubject" TargetMode="External"/><Relationship Id="rId6" Type="http://schemas.openxmlformats.org/officeDocument/2006/relationships/hyperlink" Target="https://www.edtpa.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drive.google.com/file/d/1ZAzpz-8JIULFcRgbB82T5EYMNEA-tWIa/view?usp=sharing" TargetMode="External"/><Relationship Id="rId4" Type="http://schemas.openxmlformats.org/officeDocument/2006/relationships/hyperlink" Target="https://www.edtpa.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www.ctc.ca.gov/docs/default-source/educator-prep/standards/adopted-tpes-2016.pdf?sfvrsn=0" TargetMode="External"/><Relationship Id="rId4" Type="http://schemas.openxmlformats.org/officeDocument/2006/relationships/hyperlink" Target="https://www.ctc.ca.gov/docs/default-source/educator-prep/standards/adopted-tpes-2016.pdf?sfvrsn=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2845825" y="1444250"/>
            <a:ext cx="33939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Professional Development for SFSU Cooperating Teachers</a:t>
            </a:r>
            <a:endParaRPr sz="3600"/>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Secondary Education</a:t>
            </a:r>
            <a:endParaRPr/>
          </a:p>
          <a:p>
            <a:pPr indent="0" lvl="0" marL="0" rtl="0" algn="ctr">
              <a:spcBef>
                <a:spcPts val="0"/>
              </a:spcBef>
              <a:spcAft>
                <a:spcPts val="0"/>
              </a:spcAft>
              <a:buNone/>
            </a:pPr>
            <a:r>
              <a:rPr lang="en"/>
              <a:t>Graduate College of Education</a:t>
            </a:r>
            <a:endParaRPr/>
          </a:p>
          <a:p>
            <a:pPr indent="0" lvl="0" marL="0" rtl="0" algn="ctr">
              <a:spcBef>
                <a:spcPts val="0"/>
              </a:spcBef>
              <a:spcAft>
                <a:spcPts val="0"/>
              </a:spcAft>
              <a:buNone/>
            </a:pPr>
            <a:r>
              <a:rPr lang="en"/>
              <a:t>2021</a:t>
            </a:r>
            <a:endParaRPr/>
          </a:p>
        </p:txBody>
      </p:sp>
      <p:sp>
        <p:nvSpPr>
          <p:cNvPr id="64" name="Google Shape;64;p13"/>
          <p:cNvSpPr txBox="1"/>
          <p:nvPr/>
        </p:nvSpPr>
        <p:spPr>
          <a:xfrm>
            <a:off x="234225" y="252950"/>
            <a:ext cx="2089200" cy="9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65" name="Google Shape;65;p13"/>
          <p:cNvPicPr preferRelativeResize="0"/>
          <p:nvPr/>
        </p:nvPicPr>
        <p:blipFill>
          <a:blip r:embed="rId3">
            <a:alphaModFix/>
          </a:blip>
          <a:stretch>
            <a:fillRect/>
          </a:stretch>
        </p:blipFill>
        <p:spPr>
          <a:xfrm>
            <a:off x="6907400" y="530375"/>
            <a:ext cx="1666875" cy="438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2"/>
          <p:cNvSpPr txBox="1"/>
          <p:nvPr/>
        </p:nvSpPr>
        <p:spPr>
          <a:xfrm>
            <a:off x="6422350" y="4951850"/>
            <a:ext cx="2721600" cy="1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latin typeface="Open Sans"/>
                <a:ea typeface="Open Sans"/>
                <a:cs typeface="Open Sans"/>
                <a:sym typeface="Open Sans"/>
              </a:rPr>
              <a:t>Design: </a:t>
            </a:r>
            <a:r>
              <a:rPr b="1" lang="en" sz="700">
                <a:latin typeface="Open Sans"/>
                <a:ea typeface="Open Sans"/>
                <a:cs typeface="Open Sans"/>
                <a:sym typeface="Open Sans"/>
              </a:rPr>
              <a:t>Diane Garfield, Elementary Education, SFSU</a:t>
            </a:r>
            <a:endParaRPr b="1" sz="700">
              <a:latin typeface="Open Sans"/>
              <a:ea typeface="Open Sans"/>
              <a:cs typeface="Open Sans"/>
              <a:sym typeface="Open Sans"/>
            </a:endParaRPr>
          </a:p>
        </p:txBody>
      </p:sp>
      <p:pic>
        <p:nvPicPr>
          <p:cNvPr id="209" name="Google Shape;209;p22"/>
          <p:cNvPicPr preferRelativeResize="0"/>
          <p:nvPr/>
        </p:nvPicPr>
        <p:blipFill>
          <a:blip r:embed="rId3">
            <a:alphaModFix/>
          </a:blip>
          <a:stretch>
            <a:fillRect/>
          </a:stretch>
        </p:blipFill>
        <p:spPr>
          <a:xfrm>
            <a:off x="432825" y="0"/>
            <a:ext cx="8239199" cy="5048000"/>
          </a:xfrm>
          <a:prstGeom prst="rect">
            <a:avLst/>
          </a:prstGeom>
          <a:noFill/>
          <a:ln>
            <a:noFill/>
          </a:ln>
        </p:spPr>
      </p:pic>
      <p:sp>
        <p:nvSpPr>
          <p:cNvPr id="210" name="Google Shape;21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3"/>
          <p:cNvSpPr txBox="1"/>
          <p:nvPr>
            <p:ph type="title"/>
          </p:nvPr>
        </p:nvSpPr>
        <p:spPr>
          <a:xfrm>
            <a:off x="311700" y="315925"/>
            <a:ext cx="8520600" cy="151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2"/>
                </a:solidFill>
              </a:rPr>
              <a:t>Evaluation Report For Observations And Documents (EROD)</a:t>
            </a:r>
            <a:endParaRPr/>
          </a:p>
        </p:txBody>
      </p:sp>
      <p:sp>
        <p:nvSpPr>
          <p:cNvPr id="216" name="Google Shape;216;p23"/>
          <p:cNvSpPr txBox="1"/>
          <p:nvPr>
            <p:ph idx="1" type="body"/>
          </p:nvPr>
        </p:nvSpPr>
        <p:spPr>
          <a:xfrm>
            <a:off x="311700" y="1829725"/>
            <a:ext cx="8520600" cy="2517300"/>
          </a:xfrm>
          <a:prstGeom prst="rect">
            <a:avLst/>
          </a:prstGeom>
          <a:solidFill>
            <a:srgbClr val="CFE2F3"/>
          </a:solidFill>
        </p:spPr>
        <p:txBody>
          <a:bodyPr anchorCtr="0" anchor="ctr"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en" sz="1500"/>
              <a:t>The </a:t>
            </a:r>
            <a:r>
              <a:rPr lang="en" sz="1500"/>
              <a:t>CT and the University Supervisor form a team to support the ST especially in a distance learning co-teaching model. </a:t>
            </a:r>
            <a:endParaRPr sz="1500"/>
          </a:p>
          <a:p>
            <a:pPr indent="-342900" lvl="0" marL="457200" marR="0" rtl="0" algn="l">
              <a:lnSpc>
                <a:spcPct val="115000"/>
              </a:lnSpc>
              <a:spcBef>
                <a:spcPts val="0"/>
              </a:spcBef>
              <a:spcAft>
                <a:spcPts val="0"/>
              </a:spcAft>
              <a:buSzPts val="1800"/>
              <a:buChar char="●"/>
            </a:pPr>
            <a:r>
              <a:rPr lang="en" sz="1500"/>
              <a:t>The CT and the University Supervisor also observe and assess the ST’s teaching effectiveness based on 6 TPEs as delineated in the </a:t>
            </a:r>
            <a:r>
              <a:rPr lang="en" sz="1600" u="sng">
                <a:solidFill>
                  <a:schemeClr val="hlink"/>
                </a:solidFill>
                <a:hlinkClick r:id="rId3"/>
              </a:rPr>
              <a:t>Evaluation Report for Observations and Documents</a:t>
            </a:r>
            <a:r>
              <a:rPr lang="en" sz="1500">
                <a:uFill>
                  <a:noFill/>
                </a:uFill>
                <a:hlinkClick r:id="rId4"/>
              </a:rPr>
              <a:t> (EROD)</a:t>
            </a:r>
            <a:r>
              <a:rPr lang="en" sz="1500"/>
              <a:t>. </a:t>
            </a:r>
            <a:endParaRPr sz="1500"/>
          </a:p>
          <a:p>
            <a:pPr indent="-342900" lvl="0" marL="457200" marR="0" rtl="0" algn="l">
              <a:lnSpc>
                <a:spcPct val="115000"/>
              </a:lnSpc>
              <a:spcBef>
                <a:spcPts val="0"/>
              </a:spcBef>
              <a:spcAft>
                <a:spcPts val="0"/>
              </a:spcAft>
              <a:buSzPts val="1800"/>
              <a:buChar char="●"/>
            </a:pPr>
            <a:r>
              <a:rPr lang="en" sz="1500"/>
              <a:t>Please contact the University Supervisor of your ST for details on when and how to complete the EROD.</a:t>
            </a:r>
            <a:r>
              <a:rPr lang="en" sz="1700"/>
              <a:t> </a:t>
            </a:r>
            <a:endParaRPr sz="1500"/>
          </a:p>
        </p:txBody>
      </p:sp>
      <p:sp>
        <p:nvSpPr>
          <p:cNvPr id="217" name="Google Shape;21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4"/>
          <p:cNvSpPr txBox="1"/>
          <p:nvPr>
            <p:ph type="title"/>
          </p:nvPr>
        </p:nvSpPr>
        <p:spPr>
          <a:xfrm>
            <a:off x="265500" y="929275"/>
            <a:ext cx="4045200" cy="140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Chapter 2</a:t>
            </a:r>
            <a:endParaRPr/>
          </a:p>
        </p:txBody>
      </p:sp>
      <p:sp>
        <p:nvSpPr>
          <p:cNvPr id="223" name="Google Shape;223;p24"/>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p>
            <a:pPr indent="0" lvl="0" marL="457200" rtl="0" algn="l">
              <a:spcBef>
                <a:spcPts val="1000"/>
              </a:spcBef>
              <a:spcAft>
                <a:spcPts val="0"/>
              </a:spcAft>
              <a:buNone/>
            </a:pPr>
            <a:r>
              <a:rPr lang="en" sz="2600">
                <a:solidFill>
                  <a:srgbClr val="000000"/>
                </a:solidFill>
              </a:rPr>
              <a:t>Cooperating Teacher (CT) Responsibilities, &amp; Strategies</a:t>
            </a:r>
            <a:endParaRPr sz="2600">
              <a:solidFill>
                <a:srgbClr val="000000"/>
              </a:solidFill>
            </a:endParaRPr>
          </a:p>
        </p:txBody>
      </p:sp>
      <p:sp>
        <p:nvSpPr>
          <p:cNvPr id="224" name="Google Shape;224;p2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1000"/>
              </a:spcBef>
              <a:spcAft>
                <a:spcPts val="0"/>
              </a:spcAft>
              <a:buNone/>
            </a:pPr>
            <a:r>
              <a:t/>
            </a:r>
            <a:endParaRPr>
              <a:solidFill>
                <a:srgbClr val="404040"/>
              </a:solidFill>
              <a:latin typeface="Arial"/>
              <a:ea typeface="Arial"/>
              <a:cs typeface="Arial"/>
              <a:sym typeface="Arial"/>
            </a:endParaRPr>
          </a:p>
          <a:p>
            <a:pPr indent="0" lvl="0" marL="457200" rtl="0" algn="l">
              <a:spcBef>
                <a:spcPts val="1000"/>
              </a:spcBef>
              <a:spcAft>
                <a:spcPts val="0"/>
              </a:spcAft>
              <a:buNone/>
            </a:pPr>
            <a:r>
              <a:t/>
            </a:r>
            <a:endParaRPr sz="1900">
              <a:solidFill>
                <a:srgbClr val="404040"/>
              </a:solidFill>
            </a:endParaRPr>
          </a:p>
          <a:p>
            <a:pPr indent="-349250" lvl="0" marL="457200" rtl="0" algn="l">
              <a:spcBef>
                <a:spcPts val="1000"/>
              </a:spcBef>
              <a:spcAft>
                <a:spcPts val="0"/>
              </a:spcAft>
              <a:buClr>
                <a:srgbClr val="404040"/>
              </a:buClr>
              <a:buSzPts val="1900"/>
              <a:buChar char="●"/>
            </a:pPr>
            <a:r>
              <a:rPr b="1" lang="en" sz="1900">
                <a:solidFill>
                  <a:srgbClr val="404040"/>
                </a:solidFill>
              </a:rPr>
              <a:t>Responsibilities</a:t>
            </a:r>
            <a:endParaRPr b="1" sz="1900">
              <a:solidFill>
                <a:srgbClr val="404040"/>
              </a:solidFill>
            </a:endParaRPr>
          </a:p>
          <a:p>
            <a:pPr indent="-349250" lvl="0" marL="457200" rtl="0" algn="l">
              <a:spcBef>
                <a:spcPts val="0"/>
              </a:spcBef>
              <a:spcAft>
                <a:spcPts val="0"/>
              </a:spcAft>
              <a:buClr>
                <a:srgbClr val="404040"/>
              </a:buClr>
              <a:buSzPts val="1900"/>
              <a:buChar char="●"/>
            </a:pPr>
            <a:r>
              <a:rPr b="1" lang="en" sz="1900">
                <a:solidFill>
                  <a:srgbClr val="404040"/>
                </a:solidFill>
              </a:rPr>
              <a:t>Legal Responsibilities</a:t>
            </a:r>
            <a:endParaRPr b="1" sz="1900">
              <a:solidFill>
                <a:srgbClr val="404040"/>
              </a:solidFill>
            </a:endParaRPr>
          </a:p>
          <a:p>
            <a:pPr indent="-349250" lvl="0" marL="457200" rtl="0" algn="l">
              <a:spcBef>
                <a:spcPts val="0"/>
              </a:spcBef>
              <a:spcAft>
                <a:spcPts val="0"/>
              </a:spcAft>
              <a:buClr>
                <a:srgbClr val="404040"/>
              </a:buClr>
              <a:buSzPts val="1900"/>
              <a:buChar char="●"/>
            </a:pPr>
            <a:r>
              <a:rPr b="1" lang="en" sz="1900">
                <a:solidFill>
                  <a:srgbClr val="404040"/>
                </a:solidFill>
              </a:rPr>
              <a:t>Successful CT Strategies</a:t>
            </a:r>
            <a:endParaRPr b="1" sz="1900">
              <a:solidFill>
                <a:srgbClr val="404040"/>
              </a:solidFill>
            </a:endParaRPr>
          </a:p>
          <a:p>
            <a:pPr indent="-349250" lvl="0" marL="457200" rtl="0" algn="l">
              <a:spcBef>
                <a:spcPts val="0"/>
              </a:spcBef>
              <a:spcAft>
                <a:spcPts val="0"/>
              </a:spcAft>
              <a:buClr>
                <a:srgbClr val="404040"/>
              </a:buClr>
              <a:buSzPts val="1900"/>
              <a:buChar char="●"/>
            </a:pPr>
            <a:r>
              <a:rPr b="1" lang="en" sz="1900">
                <a:solidFill>
                  <a:srgbClr val="404040"/>
                </a:solidFill>
              </a:rPr>
              <a:t>CT Handbook</a:t>
            </a:r>
            <a:endParaRPr b="1" sz="1900">
              <a:solidFill>
                <a:srgbClr val="404040"/>
              </a:solidFill>
            </a:endParaRPr>
          </a:p>
          <a:p>
            <a:pPr indent="0" lvl="0" marL="0" rtl="0" algn="l">
              <a:spcBef>
                <a:spcPts val="0"/>
              </a:spcBef>
              <a:spcAft>
                <a:spcPts val="1600"/>
              </a:spcAft>
              <a:buNone/>
            </a:pPr>
            <a:r>
              <a:t/>
            </a:r>
            <a:endParaRPr b="1" sz="2400"/>
          </a:p>
        </p:txBody>
      </p:sp>
      <p:sp>
        <p:nvSpPr>
          <p:cNvPr id="225" name="Google Shape;225;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5"/>
          <p:cNvSpPr txBox="1"/>
          <p:nvPr/>
        </p:nvSpPr>
        <p:spPr>
          <a:xfrm>
            <a:off x="507775" y="317150"/>
            <a:ext cx="6884400" cy="6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F9000"/>
                </a:solidFill>
                <a:latin typeface="Economica"/>
                <a:ea typeface="Economica"/>
                <a:cs typeface="Economica"/>
                <a:sym typeface="Economica"/>
              </a:rPr>
              <a:t>Key </a:t>
            </a:r>
            <a:r>
              <a:rPr lang="en" sz="2400">
                <a:solidFill>
                  <a:srgbClr val="BF9000"/>
                </a:solidFill>
                <a:latin typeface="Economica"/>
                <a:ea typeface="Economica"/>
                <a:cs typeface="Economica"/>
                <a:sym typeface="Economica"/>
              </a:rPr>
              <a:t>CT Responsibilities - Working with your ST</a:t>
            </a:r>
            <a:endParaRPr sz="2400">
              <a:solidFill>
                <a:srgbClr val="BF9000"/>
              </a:solidFill>
              <a:latin typeface="Economica"/>
              <a:ea typeface="Economica"/>
              <a:cs typeface="Economica"/>
              <a:sym typeface="Economica"/>
            </a:endParaRPr>
          </a:p>
        </p:txBody>
      </p:sp>
      <p:sp>
        <p:nvSpPr>
          <p:cNvPr id="231" name="Google Shape;231;p25"/>
          <p:cNvSpPr txBox="1"/>
          <p:nvPr/>
        </p:nvSpPr>
        <p:spPr>
          <a:xfrm>
            <a:off x="0" y="2671864"/>
            <a:ext cx="2341500" cy="8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p:txBody>
      </p:sp>
      <p:sp>
        <p:nvSpPr>
          <p:cNvPr id="232" name="Google Shape;232;p25"/>
          <p:cNvSpPr txBox="1"/>
          <p:nvPr/>
        </p:nvSpPr>
        <p:spPr>
          <a:xfrm>
            <a:off x="1844125" y="3747925"/>
            <a:ext cx="2010600" cy="100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300">
              <a:solidFill>
                <a:schemeClr val="dk1"/>
              </a:solidFill>
              <a:latin typeface="Open Sans"/>
              <a:ea typeface="Open Sans"/>
              <a:cs typeface="Open Sans"/>
              <a:sym typeface="Open Sans"/>
            </a:endParaRPr>
          </a:p>
        </p:txBody>
      </p:sp>
      <p:sp>
        <p:nvSpPr>
          <p:cNvPr id="233" name="Google Shape;233;p25"/>
          <p:cNvSpPr txBox="1"/>
          <p:nvPr/>
        </p:nvSpPr>
        <p:spPr>
          <a:xfrm>
            <a:off x="6965250" y="2385425"/>
            <a:ext cx="2080800" cy="197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300">
              <a:solidFill>
                <a:schemeClr val="dk1"/>
              </a:solidFill>
              <a:latin typeface="Open Sans"/>
              <a:ea typeface="Open Sans"/>
              <a:cs typeface="Open Sans"/>
              <a:sym typeface="Open Sans"/>
            </a:endParaRPr>
          </a:p>
        </p:txBody>
      </p:sp>
      <p:sp>
        <p:nvSpPr>
          <p:cNvPr id="234" name="Google Shape;234;p25"/>
          <p:cNvSpPr txBox="1"/>
          <p:nvPr/>
        </p:nvSpPr>
        <p:spPr>
          <a:xfrm>
            <a:off x="4870050" y="2437625"/>
            <a:ext cx="1577400" cy="79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300">
              <a:solidFill>
                <a:schemeClr val="dk1"/>
              </a:solidFill>
              <a:latin typeface="Open Sans"/>
              <a:ea typeface="Open Sans"/>
              <a:cs typeface="Open Sans"/>
              <a:sym typeface="Open Sans"/>
            </a:endParaRPr>
          </a:p>
        </p:txBody>
      </p:sp>
      <p:sp>
        <p:nvSpPr>
          <p:cNvPr id="235" name="Google Shape;235;p25"/>
          <p:cNvSpPr txBox="1"/>
          <p:nvPr/>
        </p:nvSpPr>
        <p:spPr>
          <a:xfrm flipH="1">
            <a:off x="4369075" y="824525"/>
            <a:ext cx="1536300" cy="68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300">
              <a:solidFill>
                <a:schemeClr val="dk1"/>
              </a:solidFill>
              <a:latin typeface="Open Sans"/>
              <a:ea typeface="Open Sans"/>
              <a:cs typeface="Open Sans"/>
              <a:sym typeface="Open Sans"/>
            </a:endParaRPr>
          </a:p>
        </p:txBody>
      </p:sp>
      <p:sp>
        <p:nvSpPr>
          <p:cNvPr id="236" name="Google Shape;236;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237" name="Google Shape;237;p25"/>
          <p:cNvGraphicFramePr/>
          <p:nvPr/>
        </p:nvGraphicFramePr>
        <p:xfrm>
          <a:off x="373725" y="981673"/>
          <a:ext cx="3000000" cy="3000000"/>
        </p:xfrm>
        <a:graphic>
          <a:graphicData uri="http://schemas.openxmlformats.org/drawingml/2006/table">
            <a:tbl>
              <a:tblPr>
                <a:noFill/>
                <a:tableStyleId>{86ACC210-CCBE-4FD1-A887-72D697A132F9}</a:tableStyleId>
              </a:tblPr>
              <a:tblGrid>
                <a:gridCol w="8180350"/>
              </a:tblGrid>
              <a:tr h="537525">
                <a:tc>
                  <a:txBody>
                    <a:bodyPr/>
                    <a:lstStyle/>
                    <a:p>
                      <a:pPr indent="-330200" lvl="0" marL="457200" rtl="0" algn="l">
                        <a:lnSpc>
                          <a:spcPct val="11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Supervise and support the ST in the classroom at all times</a:t>
                      </a:r>
                      <a:endParaRPr sz="1600"/>
                    </a:p>
                  </a:txBody>
                  <a:tcPr marT="91425" marB="91425" marR="91425" marL="91425">
                    <a:solidFill>
                      <a:srgbClr val="EAD1DC"/>
                    </a:solidFill>
                  </a:tcPr>
                </a:tc>
              </a:tr>
              <a:tr h="770850">
                <a:tc>
                  <a:txBody>
                    <a:bodyPr/>
                    <a:lstStyle/>
                    <a:p>
                      <a:pPr indent="-330200" lvl="0" marL="457200" rtl="0" algn="l">
                        <a:lnSpc>
                          <a:spcPct val="11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Communicate daily routines, tasks, procedures, rules, policies, faculty meetings and parent conferences</a:t>
                      </a:r>
                      <a:endParaRPr sz="1600"/>
                    </a:p>
                  </a:txBody>
                  <a:tcPr marT="91425" marB="91425" marR="91425" marL="91425">
                    <a:solidFill>
                      <a:srgbClr val="C6F2BC"/>
                    </a:solidFill>
                  </a:tcPr>
                </a:tc>
              </a:tr>
              <a:tr h="473325">
                <a:tc>
                  <a:txBody>
                    <a:bodyPr/>
                    <a:lstStyle/>
                    <a:p>
                      <a:pPr indent="-330200" lvl="0" marL="457200" rtl="0" algn="l">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Mentor the ST in all areas of curriculum design and instruction</a:t>
                      </a:r>
                      <a:endParaRPr sz="1600">
                        <a:solidFill>
                          <a:schemeClr val="dk1"/>
                        </a:solidFill>
                        <a:latin typeface="Open Sans"/>
                        <a:ea typeface="Open Sans"/>
                        <a:cs typeface="Open Sans"/>
                        <a:sym typeface="Open Sans"/>
                      </a:endParaRPr>
                    </a:p>
                  </a:txBody>
                  <a:tcPr marT="91425" marB="91425" marR="91425" marL="91425">
                    <a:solidFill>
                      <a:srgbClr val="EAD1DC"/>
                    </a:solidFill>
                  </a:tcPr>
                </a:tc>
              </a:tr>
              <a:tr h="743800">
                <a:tc>
                  <a:txBody>
                    <a:bodyPr/>
                    <a:lstStyle/>
                    <a:p>
                      <a:pPr indent="-330200" lvl="0" marL="457200" rtl="0" algn="l">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Co-teach with the ST or establish a regular schedule of observation and participation with agreed upon days and specific hours</a:t>
                      </a:r>
                      <a:endParaRPr sz="1600">
                        <a:solidFill>
                          <a:schemeClr val="dk1"/>
                        </a:solidFill>
                        <a:latin typeface="Open Sans"/>
                        <a:ea typeface="Open Sans"/>
                        <a:cs typeface="Open Sans"/>
                        <a:sym typeface="Open Sans"/>
                      </a:endParaRPr>
                    </a:p>
                  </a:txBody>
                  <a:tcPr marT="91425" marB="91425" marR="91425" marL="91425">
                    <a:solidFill>
                      <a:srgbClr val="C6F2BC"/>
                    </a:solidFill>
                  </a:tcPr>
                </a:tc>
              </a:tr>
              <a:tr h="1014300">
                <a:tc>
                  <a:txBody>
                    <a:bodyPr/>
                    <a:lstStyle/>
                    <a:p>
                      <a:pPr indent="-330200" lvl="0" marL="457200" rtl="0" algn="l">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Institute a daily informal evaluation and discussion routine and a weekly formal evaluation and discussion period to review performance, lesson plans, long-term planning, instructional strategies, methodology, and classroom management</a:t>
                      </a:r>
                      <a:endParaRPr sz="1600">
                        <a:solidFill>
                          <a:schemeClr val="dk1"/>
                        </a:solidFill>
                        <a:latin typeface="Open Sans"/>
                        <a:ea typeface="Open Sans"/>
                        <a:cs typeface="Open Sans"/>
                        <a:sym typeface="Open Sans"/>
                      </a:endParaRPr>
                    </a:p>
                  </a:txBody>
                  <a:tcPr marT="91425" marB="91425" marR="91425" marL="91425">
                    <a:solidFill>
                      <a:srgbClr val="EAD1DC"/>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243" name="Google Shape;243;p26"/>
          <p:cNvGraphicFramePr/>
          <p:nvPr/>
        </p:nvGraphicFramePr>
        <p:xfrm>
          <a:off x="373725" y="981673"/>
          <a:ext cx="3000000" cy="3000000"/>
        </p:xfrm>
        <a:graphic>
          <a:graphicData uri="http://schemas.openxmlformats.org/drawingml/2006/table">
            <a:tbl>
              <a:tblPr>
                <a:noFill/>
                <a:tableStyleId>{86ACC210-CCBE-4FD1-A887-72D697A132F9}</a:tableStyleId>
              </a:tblPr>
              <a:tblGrid>
                <a:gridCol w="8029325"/>
              </a:tblGrid>
              <a:tr h="517150">
                <a:tc>
                  <a:txBody>
                    <a:bodyPr/>
                    <a:lstStyle/>
                    <a:p>
                      <a:pPr indent="-330200" lvl="0" marL="457200" rtl="0" algn="l">
                        <a:spcBef>
                          <a:spcPts val="0"/>
                        </a:spcBef>
                        <a:spcAft>
                          <a:spcPts val="0"/>
                        </a:spcAft>
                        <a:buSzPts val="1600"/>
                        <a:buFont typeface="Open Sans"/>
                        <a:buChar char="●"/>
                      </a:pPr>
                      <a:r>
                        <a:rPr lang="en" sz="1600">
                          <a:solidFill>
                            <a:schemeClr val="dk1"/>
                          </a:solidFill>
                          <a:latin typeface="Open Sans"/>
                          <a:ea typeface="Open Sans"/>
                          <a:cs typeface="Open Sans"/>
                          <a:sym typeface="Open Sans"/>
                        </a:rPr>
                        <a:t>Review</a:t>
                      </a:r>
                      <a:r>
                        <a:rPr lang="en" sz="1600">
                          <a:solidFill>
                            <a:schemeClr val="dk1"/>
                          </a:solidFill>
                          <a:latin typeface="Open Sans"/>
                          <a:ea typeface="Open Sans"/>
                          <a:cs typeface="Open Sans"/>
                          <a:sym typeface="Open Sans"/>
                        </a:rPr>
                        <a:t> SFSU </a:t>
                      </a:r>
                      <a:r>
                        <a:rPr lang="en" sz="1600" u="sng">
                          <a:solidFill>
                            <a:schemeClr val="hlink"/>
                          </a:solidFill>
                          <a:latin typeface="Open Sans"/>
                          <a:ea typeface="Open Sans"/>
                          <a:cs typeface="Open Sans"/>
                          <a:sym typeface="Open Sans"/>
                          <a:hlinkClick r:id="rId3"/>
                        </a:rPr>
                        <a:t>CT Handbook</a:t>
                      </a:r>
                      <a:endParaRPr sz="1600"/>
                    </a:p>
                  </a:txBody>
                  <a:tcPr marT="91425" marB="91425" marR="91425" marL="91425">
                    <a:solidFill>
                      <a:srgbClr val="FFF2CC"/>
                    </a:solidFill>
                  </a:tcPr>
                </a:tc>
              </a:tr>
              <a:tr h="1174250">
                <a:tc>
                  <a:txBody>
                    <a:bodyPr/>
                    <a:lstStyle/>
                    <a:p>
                      <a:pPr indent="-330200" lvl="0" marL="457200" rtl="0" algn="l">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Communicate with</a:t>
                      </a:r>
                      <a:r>
                        <a:rPr lang="en" sz="1600">
                          <a:solidFill>
                            <a:schemeClr val="dk1"/>
                          </a:solidFill>
                          <a:latin typeface="Open Sans"/>
                          <a:ea typeface="Open Sans"/>
                          <a:cs typeface="Open Sans"/>
                          <a:sym typeface="Open Sans"/>
                        </a:rPr>
                        <a:t> the University Supervisor of any questions you may have regarding CT responsibilities and special site situations (e.g., selection of classes for the ST to take over in the spring, working together with another CT of the same ST, information about edTPA and the CT’s role, co-teaching models) </a:t>
                      </a:r>
                      <a:endParaRPr sz="1600">
                        <a:solidFill>
                          <a:schemeClr val="dk1"/>
                        </a:solidFill>
                        <a:latin typeface="Open Sans"/>
                        <a:ea typeface="Open Sans"/>
                        <a:cs typeface="Open Sans"/>
                        <a:sym typeface="Open Sans"/>
                      </a:endParaRPr>
                    </a:p>
                  </a:txBody>
                  <a:tcPr marT="91425" marB="91425" marR="91425" marL="91425">
                    <a:solidFill>
                      <a:srgbClr val="CBE5F2"/>
                    </a:solidFill>
                  </a:tcPr>
                </a:tc>
              </a:tr>
              <a:tr h="971300">
                <a:tc>
                  <a:txBody>
                    <a:bodyPr/>
                    <a:lstStyle/>
                    <a:p>
                      <a:pPr indent="-330200" lvl="0" marL="457200" rtl="0" algn="l">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Communicate with the University Supervisor of ST </a:t>
                      </a:r>
                      <a:r>
                        <a:rPr lang="en" sz="1600">
                          <a:solidFill>
                            <a:schemeClr val="dk1"/>
                          </a:solidFill>
                          <a:latin typeface="Open Sans"/>
                          <a:ea typeface="Open Sans"/>
                          <a:cs typeface="Open Sans"/>
                          <a:sym typeface="Open Sans"/>
                        </a:rPr>
                        <a:t>problems and areas of concern (e.g., ST lack of observation and participation hours, irregular absences and sickness, potential difficulties working with students, lack of preparedness)</a:t>
                      </a:r>
                      <a:endParaRPr sz="1600">
                        <a:solidFill>
                          <a:schemeClr val="dk1"/>
                        </a:solidFill>
                        <a:latin typeface="Open Sans"/>
                        <a:ea typeface="Open Sans"/>
                        <a:cs typeface="Open Sans"/>
                        <a:sym typeface="Open Sans"/>
                      </a:endParaRPr>
                    </a:p>
                  </a:txBody>
                  <a:tcPr marT="91425" marB="91425" marR="91425" marL="91425">
                    <a:solidFill>
                      <a:srgbClr val="FFF2CC"/>
                    </a:solidFill>
                  </a:tcPr>
                </a:tc>
              </a:tr>
              <a:tr h="715625">
                <a:tc>
                  <a:txBody>
                    <a:bodyPr/>
                    <a:lstStyle/>
                    <a:p>
                      <a:pPr indent="-330200" lvl="0" marL="457200" rtl="0" algn="l">
                        <a:lnSpc>
                          <a:spcPct val="110000"/>
                        </a:lnSpc>
                        <a:spcBef>
                          <a:spcPts val="0"/>
                        </a:spcBef>
                        <a:spcAft>
                          <a:spcPts val="0"/>
                        </a:spcAft>
                        <a:buSzPts val="1600"/>
                        <a:buFont typeface="Open Sans"/>
                        <a:buChar char="●"/>
                      </a:pPr>
                      <a:r>
                        <a:rPr lang="en" sz="1600">
                          <a:solidFill>
                            <a:schemeClr val="dk1"/>
                          </a:solidFill>
                          <a:latin typeface="Open Sans"/>
                          <a:ea typeface="Open Sans"/>
                          <a:cs typeface="Open Sans"/>
                          <a:sym typeface="Open Sans"/>
                        </a:rPr>
                        <a:t>Complete one </a:t>
                      </a:r>
                      <a:r>
                        <a:rPr lang="en" sz="1600" u="sng">
                          <a:solidFill>
                            <a:schemeClr val="hlink"/>
                          </a:solidFill>
                          <a:latin typeface="Open Sans"/>
                          <a:ea typeface="Open Sans"/>
                          <a:cs typeface="Open Sans"/>
                          <a:sym typeface="Open Sans"/>
                          <a:hlinkClick r:id="rId4"/>
                        </a:rPr>
                        <a:t>EROD</a:t>
                      </a:r>
                      <a:r>
                        <a:rPr lang="en" sz="1600">
                          <a:solidFill>
                            <a:schemeClr val="dk1"/>
                          </a:solidFill>
                          <a:latin typeface="Open Sans"/>
                          <a:ea typeface="Open Sans"/>
                          <a:cs typeface="Open Sans"/>
                          <a:sym typeface="Open Sans"/>
                        </a:rPr>
                        <a:t> at the end of fall semester (for the Three-Day Solo) and two ERODs for each ST (midterm &amp; final) in spring (more, if necessary)</a:t>
                      </a:r>
                      <a:endParaRPr sz="1600"/>
                    </a:p>
                  </a:txBody>
                  <a:tcPr marT="91425" marB="91425" marR="91425" marL="91425">
                    <a:solidFill>
                      <a:srgbClr val="CBE5F2"/>
                    </a:solidFill>
                  </a:tcPr>
                </a:tc>
              </a:tr>
            </a:tbl>
          </a:graphicData>
        </a:graphic>
      </p:graphicFrame>
      <p:sp>
        <p:nvSpPr>
          <p:cNvPr id="244" name="Google Shape;244;p26"/>
          <p:cNvSpPr txBox="1"/>
          <p:nvPr/>
        </p:nvSpPr>
        <p:spPr>
          <a:xfrm>
            <a:off x="495150" y="294225"/>
            <a:ext cx="7685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BF9000"/>
                </a:solidFill>
                <a:latin typeface="Economica"/>
                <a:ea typeface="Economica"/>
                <a:cs typeface="Economica"/>
                <a:sym typeface="Economica"/>
              </a:rPr>
              <a:t>Key CT Responsibilities - Working with the University Supervisor</a:t>
            </a:r>
            <a:endParaRPr sz="2400">
              <a:solidFill>
                <a:srgbClr val="BF9000"/>
              </a:solidFill>
              <a:latin typeface="Economica"/>
              <a:ea typeface="Economica"/>
              <a:cs typeface="Economica"/>
              <a:sym typeface="Economic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7"/>
          <p:cNvSpPr txBox="1"/>
          <p:nvPr>
            <p:ph type="title"/>
          </p:nvPr>
        </p:nvSpPr>
        <p:spPr>
          <a:xfrm>
            <a:off x="329475" y="520075"/>
            <a:ext cx="3446700" cy="850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Legal Responsibilities</a:t>
            </a:r>
            <a:endParaRPr/>
          </a:p>
        </p:txBody>
      </p:sp>
      <p:pic>
        <p:nvPicPr>
          <p:cNvPr id="250" name="Google Shape;250;p27"/>
          <p:cNvPicPr preferRelativeResize="0"/>
          <p:nvPr/>
        </p:nvPicPr>
        <p:blipFill rotWithShape="1">
          <a:blip r:embed="rId3">
            <a:alphaModFix/>
          </a:blip>
          <a:srcRect b="1969" l="0" r="0" t="1978"/>
          <a:stretch/>
        </p:blipFill>
        <p:spPr>
          <a:xfrm>
            <a:off x="2650800" y="2339847"/>
            <a:ext cx="1356775" cy="1303175"/>
          </a:xfrm>
          <a:prstGeom prst="rect">
            <a:avLst/>
          </a:prstGeom>
          <a:noFill/>
          <a:ln>
            <a:noFill/>
          </a:ln>
        </p:spPr>
      </p:pic>
      <p:pic>
        <p:nvPicPr>
          <p:cNvPr id="251" name="Google Shape;251;p27"/>
          <p:cNvPicPr preferRelativeResize="0"/>
          <p:nvPr/>
        </p:nvPicPr>
        <p:blipFill rotWithShape="1">
          <a:blip r:embed="rId4">
            <a:alphaModFix/>
          </a:blip>
          <a:srcRect b="1765" l="0" r="0" t="1755"/>
          <a:stretch/>
        </p:blipFill>
        <p:spPr>
          <a:xfrm>
            <a:off x="4572000" y="403450"/>
            <a:ext cx="1558525" cy="1497000"/>
          </a:xfrm>
          <a:prstGeom prst="rect">
            <a:avLst/>
          </a:prstGeom>
          <a:noFill/>
          <a:ln>
            <a:noFill/>
          </a:ln>
        </p:spPr>
      </p:pic>
      <p:sp>
        <p:nvSpPr>
          <p:cNvPr id="252" name="Google Shape;252;p27"/>
          <p:cNvSpPr txBox="1"/>
          <p:nvPr/>
        </p:nvSpPr>
        <p:spPr>
          <a:xfrm>
            <a:off x="670775" y="1645125"/>
            <a:ext cx="1924500" cy="290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A64D79"/>
                </a:solidFill>
                <a:latin typeface="Open Sans"/>
                <a:ea typeface="Open Sans"/>
                <a:cs typeface="Open Sans"/>
                <a:sym typeface="Open Sans"/>
              </a:rPr>
              <a:t>Please be aware of and respect the legal and procedural limitations of your ST's classroom responsibilities.</a:t>
            </a:r>
            <a:endParaRPr sz="1600">
              <a:solidFill>
                <a:srgbClr val="A64D79"/>
              </a:solidFill>
              <a:latin typeface="Open Sans"/>
              <a:ea typeface="Open Sans"/>
              <a:cs typeface="Open Sans"/>
              <a:sym typeface="Open Sans"/>
            </a:endParaRPr>
          </a:p>
        </p:txBody>
      </p:sp>
      <p:sp>
        <p:nvSpPr>
          <p:cNvPr id="253" name="Google Shape;253;p27"/>
          <p:cNvSpPr txBox="1"/>
          <p:nvPr/>
        </p:nvSpPr>
        <p:spPr>
          <a:xfrm>
            <a:off x="6340300" y="346625"/>
            <a:ext cx="1924500" cy="194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783F04"/>
                </a:solidFill>
                <a:latin typeface="Open Sans"/>
                <a:ea typeface="Open Sans"/>
                <a:cs typeface="Open Sans"/>
                <a:sym typeface="Open Sans"/>
              </a:rPr>
              <a:t>California State law prohibits using STs as unpaid</a:t>
            </a:r>
            <a:endParaRPr sz="1600">
              <a:solidFill>
                <a:srgbClr val="783F04"/>
              </a:solidFill>
              <a:latin typeface="Open Sans"/>
              <a:ea typeface="Open Sans"/>
              <a:cs typeface="Open Sans"/>
              <a:sym typeface="Open Sans"/>
            </a:endParaRPr>
          </a:p>
          <a:p>
            <a:pPr indent="0" lvl="0" marL="0" rtl="0" algn="l">
              <a:spcBef>
                <a:spcPts val="0"/>
              </a:spcBef>
              <a:spcAft>
                <a:spcPts val="0"/>
              </a:spcAft>
              <a:buNone/>
            </a:pPr>
            <a:r>
              <a:rPr lang="en" sz="1600">
                <a:solidFill>
                  <a:srgbClr val="783F04"/>
                </a:solidFill>
                <a:latin typeface="Open Sans"/>
                <a:ea typeface="Open Sans"/>
                <a:cs typeface="Open Sans"/>
                <a:sym typeface="Open Sans"/>
              </a:rPr>
              <a:t>substitute teachers.</a:t>
            </a:r>
            <a:endParaRPr sz="1600">
              <a:solidFill>
                <a:srgbClr val="783F04"/>
              </a:solidFill>
              <a:latin typeface="Open Sans"/>
              <a:ea typeface="Open Sans"/>
              <a:cs typeface="Open Sans"/>
              <a:sym typeface="Open Sans"/>
            </a:endParaRPr>
          </a:p>
        </p:txBody>
      </p:sp>
      <p:sp>
        <p:nvSpPr>
          <p:cNvPr id="254" name="Google Shape;254;p27"/>
          <p:cNvSpPr txBox="1"/>
          <p:nvPr/>
        </p:nvSpPr>
        <p:spPr>
          <a:xfrm>
            <a:off x="4380050" y="3012800"/>
            <a:ext cx="2746500" cy="176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600">
                <a:solidFill>
                  <a:srgbClr val="134F5C"/>
                </a:solidFill>
                <a:latin typeface="Open Sans"/>
                <a:ea typeface="Open Sans"/>
                <a:cs typeface="Open Sans"/>
                <a:sym typeface="Open Sans"/>
              </a:rPr>
              <a:t>STs must not cross picket lines or enter schools during labor disputes, industrial work actions, or strikes.</a:t>
            </a:r>
            <a:endParaRPr sz="1800">
              <a:solidFill>
                <a:srgbClr val="134F5C"/>
              </a:solidFill>
              <a:latin typeface="Open Sans"/>
              <a:ea typeface="Open Sans"/>
              <a:cs typeface="Open Sans"/>
              <a:sym typeface="Open Sans"/>
            </a:endParaRPr>
          </a:p>
        </p:txBody>
      </p:sp>
      <p:pic>
        <p:nvPicPr>
          <p:cNvPr id="255" name="Google Shape;255;p27"/>
          <p:cNvPicPr preferRelativeResize="0"/>
          <p:nvPr/>
        </p:nvPicPr>
        <p:blipFill>
          <a:blip r:embed="rId5">
            <a:alphaModFix/>
          </a:blip>
          <a:stretch>
            <a:fillRect/>
          </a:stretch>
        </p:blipFill>
        <p:spPr>
          <a:xfrm>
            <a:off x="7070914" y="3442924"/>
            <a:ext cx="1675315" cy="1496999"/>
          </a:xfrm>
          <a:prstGeom prst="rect">
            <a:avLst/>
          </a:prstGeom>
          <a:noFill/>
          <a:ln>
            <a:noFill/>
          </a:ln>
        </p:spPr>
      </p:pic>
      <p:sp>
        <p:nvSpPr>
          <p:cNvPr id="256" name="Google Shape;256;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7" name="Google Shape;257;p27"/>
          <p:cNvSpPr txBox="1"/>
          <p:nvPr/>
        </p:nvSpPr>
        <p:spPr>
          <a:xfrm>
            <a:off x="486600" y="4108675"/>
            <a:ext cx="3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155CC"/>
                </a:solidFill>
                <a:latin typeface="Open Sans"/>
                <a:ea typeface="Open Sans"/>
                <a:cs typeface="Open Sans"/>
                <a:sym typeface="Open Sans"/>
              </a:rPr>
              <a:t>For more information, please review the </a:t>
            </a:r>
            <a:r>
              <a:rPr lang="en" u="sng">
                <a:solidFill>
                  <a:srgbClr val="1155CC"/>
                </a:solidFill>
                <a:latin typeface="Open Sans"/>
                <a:ea typeface="Open Sans"/>
                <a:cs typeface="Open Sans"/>
                <a:sym typeface="Open Sans"/>
                <a:hlinkClick r:id="rId6">
                  <a:extLst>
                    <a:ext uri="{A12FA001-AC4F-418D-AE19-62706E023703}">
                      <ahyp:hlinkClr val="tx"/>
                    </a:ext>
                  </a:extLst>
                </a:hlinkClick>
              </a:rPr>
              <a:t>CT Handbook</a:t>
            </a:r>
            <a:r>
              <a:rPr lang="en">
                <a:solidFill>
                  <a:srgbClr val="1155CC"/>
                </a:solidFill>
                <a:latin typeface="Open Sans"/>
                <a:ea typeface="Open Sans"/>
                <a:cs typeface="Open Sans"/>
                <a:sym typeface="Open Sans"/>
              </a:rPr>
              <a:t>.</a:t>
            </a:r>
            <a:endParaRPr>
              <a:solidFill>
                <a:srgbClr val="1155CC"/>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8"/>
          <p:cNvSpPr txBox="1"/>
          <p:nvPr>
            <p:ph type="title"/>
          </p:nvPr>
        </p:nvSpPr>
        <p:spPr>
          <a:xfrm>
            <a:off x="311700" y="315925"/>
            <a:ext cx="8520600" cy="116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5B0F00"/>
                </a:solidFill>
              </a:rPr>
              <a:t>Cooperating Teacher Strategies </a:t>
            </a:r>
            <a:r>
              <a:rPr lang="en" sz="3000">
                <a:solidFill>
                  <a:srgbClr val="5B0F00"/>
                </a:solidFill>
              </a:rPr>
              <a:t>(August~September)</a:t>
            </a:r>
            <a:endParaRPr sz="3000">
              <a:solidFill>
                <a:srgbClr val="5B0F00"/>
              </a:solidFill>
            </a:endParaRPr>
          </a:p>
        </p:txBody>
      </p:sp>
      <p:sp>
        <p:nvSpPr>
          <p:cNvPr id="263" name="Google Shape;263;p28"/>
          <p:cNvSpPr txBox="1"/>
          <p:nvPr/>
        </p:nvSpPr>
        <p:spPr>
          <a:xfrm>
            <a:off x="394250" y="1739350"/>
            <a:ext cx="8316000" cy="29238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1000"/>
              </a:spcBef>
              <a:spcAft>
                <a:spcPts val="0"/>
              </a:spcAft>
              <a:buClr>
                <a:schemeClr val="dk1"/>
              </a:buClr>
              <a:buSzPts val="2100"/>
              <a:buFont typeface="Open Sans"/>
              <a:buChar char="●"/>
            </a:pPr>
            <a:r>
              <a:rPr lang="en" sz="1600">
                <a:solidFill>
                  <a:srgbClr val="0000FF"/>
                </a:solidFill>
                <a:latin typeface="Open Sans"/>
                <a:ea typeface="Open Sans"/>
                <a:cs typeface="Open Sans"/>
                <a:sym typeface="Open Sans"/>
              </a:rPr>
              <a:t>Have the ST observe diverse groups of students and teachers (particularly, support classes, ELD, students with special needs, Advanced Placement and International Baccalaureate classes, classes at every grade level), and discuss the merits of different teaching strategies in weekly meetings.</a:t>
            </a:r>
            <a:r>
              <a:rPr lang="en" sz="1600">
                <a:solidFill>
                  <a:srgbClr val="404040"/>
                </a:solidFill>
                <a:latin typeface="Open Sans"/>
                <a:ea typeface="Open Sans"/>
                <a:cs typeface="Open Sans"/>
                <a:sym typeface="Open Sans"/>
              </a:rPr>
              <a:t> </a:t>
            </a:r>
            <a:endParaRPr sz="1600">
              <a:solidFill>
                <a:srgbClr val="404040"/>
              </a:solidFill>
              <a:latin typeface="Open Sans"/>
              <a:ea typeface="Open Sans"/>
              <a:cs typeface="Open Sans"/>
              <a:sym typeface="Open Sans"/>
            </a:endParaRPr>
          </a:p>
          <a:p>
            <a:pPr indent="-361950" lvl="0" marL="457200" rtl="0" algn="l">
              <a:lnSpc>
                <a:spcPct val="115000"/>
              </a:lnSpc>
              <a:spcBef>
                <a:spcPts val="0"/>
              </a:spcBef>
              <a:spcAft>
                <a:spcPts val="0"/>
              </a:spcAft>
              <a:buClr>
                <a:srgbClr val="741B47"/>
              </a:buClr>
              <a:buSzPts val="2100"/>
              <a:buFont typeface="Open Sans"/>
              <a:buChar char="●"/>
            </a:pPr>
            <a:r>
              <a:rPr lang="en" sz="1600">
                <a:solidFill>
                  <a:srgbClr val="741B47"/>
                </a:solidFill>
                <a:latin typeface="Open Sans"/>
                <a:ea typeface="Open Sans"/>
                <a:cs typeface="Open Sans"/>
                <a:sym typeface="Open Sans"/>
              </a:rPr>
              <a:t>Carefully review attendance and other classroom policies and procedures, such as grading, record keeping, parental communication, and other aspects of daily teaching responsibilities with ST.</a:t>
            </a:r>
            <a:endParaRPr sz="2100">
              <a:solidFill>
                <a:srgbClr val="741B47"/>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264" name="Google Shape;264;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5B0F00"/>
                </a:solidFill>
              </a:rPr>
              <a:t>Cooperating Teacher Strategies  </a:t>
            </a:r>
            <a:r>
              <a:rPr lang="en" sz="3000">
                <a:solidFill>
                  <a:srgbClr val="5B0F00"/>
                </a:solidFill>
              </a:rPr>
              <a:t>(September~November)</a:t>
            </a:r>
            <a:endParaRPr sz="3000">
              <a:solidFill>
                <a:srgbClr val="5B0F00"/>
              </a:solidFill>
            </a:endParaRPr>
          </a:p>
        </p:txBody>
      </p:sp>
      <p:sp>
        <p:nvSpPr>
          <p:cNvPr id="270" name="Google Shape;270;p29"/>
          <p:cNvSpPr txBox="1"/>
          <p:nvPr/>
        </p:nvSpPr>
        <p:spPr>
          <a:xfrm>
            <a:off x="394250" y="1037225"/>
            <a:ext cx="8316000" cy="420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t/>
            </a:r>
            <a:endParaRPr sz="1600">
              <a:solidFill>
                <a:srgbClr val="404040"/>
              </a:solidFill>
              <a:latin typeface="Open Sans"/>
              <a:ea typeface="Open Sans"/>
              <a:cs typeface="Open Sans"/>
              <a:sym typeface="Open Sans"/>
            </a:endParaRPr>
          </a:p>
          <a:p>
            <a:pPr indent="-330200" lvl="0" marL="457200" rtl="0" algn="l">
              <a:lnSpc>
                <a:spcPct val="115000"/>
              </a:lnSpc>
              <a:spcBef>
                <a:spcPts val="1000"/>
              </a:spcBef>
              <a:spcAft>
                <a:spcPts val="0"/>
              </a:spcAft>
              <a:buSzPts val="1600"/>
              <a:buFont typeface="Open Sans"/>
              <a:buChar char="●"/>
            </a:pPr>
            <a:r>
              <a:rPr lang="en" sz="1600">
                <a:solidFill>
                  <a:srgbClr val="9900FF"/>
                </a:solidFill>
                <a:latin typeface="Open Sans"/>
                <a:ea typeface="Open Sans"/>
                <a:cs typeface="Open Sans"/>
                <a:sym typeface="Open Sans"/>
              </a:rPr>
              <a:t>By the end of September, please allow the ST to lead warm-ups or short activities (e.g., a review of content, a pop quiz, a Kahoot game, a stretching session). This exercise allows them to get to know their middle and high schoolers who will become their students in the Spring, and, serves as preparation before the 3-Day Solo.</a:t>
            </a:r>
            <a:r>
              <a:rPr lang="en" sz="1600">
                <a:solidFill>
                  <a:srgbClr val="404040"/>
                </a:solidFill>
                <a:latin typeface="Open Sans"/>
                <a:ea typeface="Open Sans"/>
                <a:cs typeface="Open Sans"/>
                <a:sym typeface="Open Sans"/>
              </a:rPr>
              <a:t> </a:t>
            </a:r>
            <a:endParaRPr sz="1600">
              <a:solidFill>
                <a:srgbClr val="404040"/>
              </a:solidFill>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solidFill>
                  <a:srgbClr val="274E13"/>
                </a:solidFill>
                <a:latin typeface="Open Sans"/>
                <a:ea typeface="Open Sans"/>
                <a:cs typeface="Open Sans"/>
                <a:sym typeface="Open Sans"/>
              </a:rPr>
              <a:t>The 3-Day Solo, a culminating assessment</a:t>
            </a:r>
            <a:r>
              <a:rPr lang="en" sz="1600">
                <a:solidFill>
                  <a:srgbClr val="404040"/>
                </a:solidFill>
                <a:latin typeface="Open Sans"/>
                <a:ea typeface="Open Sans"/>
                <a:cs typeface="Open Sans"/>
                <a:sym typeface="Open Sans"/>
              </a:rPr>
              <a:t> (</a:t>
            </a:r>
            <a:r>
              <a:rPr lang="en" sz="1600" u="sng">
                <a:solidFill>
                  <a:schemeClr val="hlink"/>
                </a:solidFill>
                <a:latin typeface="Open Sans"/>
                <a:ea typeface="Open Sans"/>
                <a:cs typeface="Open Sans"/>
                <a:sym typeface="Open Sans"/>
                <a:hlinkClick r:id="rId3"/>
              </a:rPr>
              <a:t>p.22-23 CT Handbook</a:t>
            </a:r>
            <a:r>
              <a:rPr lang="en" sz="1600">
                <a:solidFill>
                  <a:srgbClr val="404040"/>
                </a:solidFill>
                <a:latin typeface="Open Sans"/>
                <a:ea typeface="Open Sans"/>
                <a:cs typeface="Open Sans"/>
                <a:sym typeface="Open Sans"/>
              </a:rPr>
              <a:t>)</a:t>
            </a:r>
            <a:r>
              <a:rPr lang="en" sz="1600">
                <a:solidFill>
                  <a:srgbClr val="274E13"/>
                </a:solidFill>
                <a:latin typeface="Open Sans"/>
                <a:ea typeface="Open Sans"/>
                <a:cs typeface="Open Sans"/>
                <a:sym typeface="Open Sans"/>
              </a:rPr>
              <a:t>, should be delivered before Thanksgiving. You and the university supervisor need to evaluate the ST’s delivery of the lessons and determine if they are ready to co-teach in spring and assume different roles assigned by the CT.  </a:t>
            </a:r>
            <a:endParaRPr sz="1600">
              <a:solidFill>
                <a:srgbClr val="274E13"/>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sz="1600">
              <a:solidFill>
                <a:srgbClr val="404040"/>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271" name="Google Shape;271;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5B0F00"/>
                </a:solidFill>
              </a:rPr>
              <a:t>Cooperating Teacher Strategies  </a:t>
            </a:r>
            <a:r>
              <a:rPr lang="en" sz="3500">
                <a:solidFill>
                  <a:srgbClr val="5B0F00"/>
                </a:solidFill>
              </a:rPr>
              <a:t>(January ~ May)</a:t>
            </a:r>
            <a:endParaRPr sz="3500">
              <a:solidFill>
                <a:srgbClr val="5B0F00"/>
              </a:solidFill>
            </a:endParaRPr>
          </a:p>
        </p:txBody>
      </p:sp>
      <p:sp>
        <p:nvSpPr>
          <p:cNvPr id="277" name="Google Shape;277;p30"/>
          <p:cNvSpPr txBox="1"/>
          <p:nvPr/>
        </p:nvSpPr>
        <p:spPr>
          <a:xfrm>
            <a:off x="394250" y="1042775"/>
            <a:ext cx="8316000" cy="37572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1000"/>
              </a:spcBef>
              <a:spcAft>
                <a:spcPts val="0"/>
              </a:spcAft>
              <a:buClr>
                <a:srgbClr val="B45F06"/>
              </a:buClr>
              <a:buSzPts val="1600"/>
              <a:buFont typeface="Open Sans"/>
              <a:buChar char="●"/>
            </a:pPr>
            <a:r>
              <a:rPr lang="en" sz="1600">
                <a:solidFill>
                  <a:srgbClr val="B45F06"/>
                </a:solidFill>
                <a:latin typeface="Open Sans"/>
                <a:ea typeface="Open Sans"/>
                <a:cs typeface="Open Sans"/>
                <a:sym typeface="Open Sans"/>
              </a:rPr>
              <a:t>Cooperatively plan daily activities.</a:t>
            </a:r>
            <a:endParaRPr sz="1600">
              <a:solidFill>
                <a:srgbClr val="B45F06"/>
              </a:solidFill>
              <a:latin typeface="Open Sans"/>
              <a:ea typeface="Open Sans"/>
              <a:cs typeface="Open Sans"/>
              <a:sym typeface="Open Sans"/>
            </a:endParaRPr>
          </a:p>
          <a:p>
            <a:pPr indent="-330200" lvl="0" marL="457200" rtl="0" algn="l">
              <a:lnSpc>
                <a:spcPct val="115000"/>
              </a:lnSpc>
              <a:spcBef>
                <a:spcPts val="0"/>
              </a:spcBef>
              <a:spcAft>
                <a:spcPts val="0"/>
              </a:spcAft>
              <a:buClr>
                <a:schemeClr val="dk1"/>
              </a:buClr>
              <a:buSzPts val="1600"/>
              <a:buFont typeface="Open Sans"/>
              <a:buChar char="●"/>
            </a:pPr>
            <a:r>
              <a:rPr lang="en" sz="1600">
                <a:solidFill>
                  <a:srgbClr val="134F5C"/>
                </a:solidFill>
                <a:latin typeface="Open Sans"/>
                <a:ea typeface="Open Sans"/>
                <a:cs typeface="Open Sans"/>
                <a:sym typeface="Open Sans"/>
              </a:rPr>
              <a:t>Instruct the ST to prepare the following week’s lesson plans well in advance. (It is best to agree upon a fixed schedule and specific day to minimize misunderstandings and maximize collaboration and input.) (SED 660, see </a:t>
            </a:r>
            <a:r>
              <a:rPr lang="en" sz="1600" u="sng">
                <a:solidFill>
                  <a:schemeClr val="hlink"/>
                </a:solidFill>
                <a:latin typeface="Open Sans"/>
                <a:ea typeface="Open Sans"/>
                <a:cs typeface="Open Sans"/>
                <a:sym typeface="Open Sans"/>
                <a:hlinkClick r:id="rId3"/>
              </a:rPr>
              <a:t>p. 22-23 CT Handbook</a:t>
            </a:r>
            <a:r>
              <a:rPr lang="en" sz="1600">
                <a:solidFill>
                  <a:srgbClr val="404040"/>
                </a:solidFill>
                <a:latin typeface="Open Sans"/>
                <a:ea typeface="Open Sans"/>
                <a:cs typeface="Open Sans"/>
                <a:sym typeface="Open Sans"/>
              </a:rPr>
              <a:t>) </a:t>
            </a:r>
            <a:endParaRPr sz="1600">
              <a:solidFill>
                <a:srgbClr val="404040"/>
              </a:solidFill>
              <a:latin typeface="Open Sans"/>
              <a:ea typeface="Open Sans"/>
              <a:cs typeface="Open Sans"/>
              <a:sym typeface="Open Sans"/>
            </a:endParaRPr>
          </a:p>
          <a:p>
            <a:pPr indent="-330200" lvl="0" marL="457200" rtl="0" algn="l">
              <a:lnSpc>
                <a:spcPct val="115000"/>
              </a:lnSpc>
              <a:spcBef>
                <a:spcPts val="0"/>
              </a:spcBef>
              <a:spcAft>
                <a:spcPts val="0"/>
              </a:spcAft>
              <a:buClr>
                <a:srgbClr val="674EA7"/>
              </a:buClr>
              <a:buSzPts val="1600"/>
              <a:buFont typeface="Open Sans"/>
              <a:buChar char="●"/>
            </a:pPr>
            <a:r>
              <a:rPr lang="en" sz="1600">
                <a:solidFill>
                  <a:srgbClr val="674EA7"/>
                </a:solidFill>
                <a:latin typeface="Open Sans"/>
                <a:ea typeface="Open Sans"/>
                <a:cs typeface="Open Sans"/>
                <a:sym typeface="Open Sans"/>
              </a:rPr>
              <a:t>Observe the ST closely before ascertaining their skill level and giving them latitude to plan and execute instructional activities.</a:t>
            </a:r>
            <a:endParaRPr sz="1600">
              <a:solidFill>
                <a:srgbClr val="674EA7"/>
              </a:solidFill>
              <a:latin typeface="Open Sans"/>
              <a:ea typeface="Open Sans"/>
              <a:cs typeface="Open Sans"/>
              <a:sym typeface="Open Sans"/>
            </a:endParaRPr>
          </a:p>
          <a:p>
            <a:pPr indent="-330200" lvl="0" marL="457200" rtl="0" algn="l">
              <a:lnSpc>
                <a:spcPct val="115000"/>
              </a:lnSpc>
              <a:spcBef>
                <a:spcPts val="0"/>
              </a:spcBef>
              <a:spcAft>
                <a:spcPts val="0"/>
              </a:spcAft>
              <a:buClr>
                <a:srgbClr val="980000"/>
              </a:buClr>
              <a:buSzPts val="1600"/>
              <a:buFont typeface="Open Sans"/>
              <a:buChar char="●"/>
            </a:pPr>
            <a:r>
              <a:rPr lang="en" sz="1600">
                <a:solidFill>
                  <a:srgbClr val="980000"/>
                </a:solidFill>
                <a:latin typeface="Open Sans"/>
                <a:ea typeface="Open Sans"/>
                <a:cs typeface="Open Sans"/>
                <a:sym typeface="Open Sans"/>
              </a:rPr>
              <a:t>Share your instructional materials when necessary and allow the ST to develop new materials.</a:t>
            </a:r>
            <a:endParaRPr sz="1600">
              <a:solidFill>
                <a:srgbClr val="980000"/>
              </a:solidFill>
              <a:latin typeface="Open Sans"/>
              <a:ea typeface="Open Sans"/>
              <a:cs typeface="Open Sans"/>
              <a:sym typeface="Open Sans"/>
            </a:endParaRPr>
          </a:p>
          <a:p>
            <a:pPr indent="-330200" lvl="0" marL="457200" rtl="0" algn="l">
              <a:lnSpc>
                <a:spcPct val="115000"/>
              </a:lnSpc>
              <a:spcBef>
                <a:spcPts val="0"/>
              </a:spcBef>
              <a:spcAft>
                <a:spcPts val="0"/>
              </a:spcAft>
              <a:buClr>
                <a:schemeClr val="accent5"/>
              </a:buClr>
              <a:buSzPts val="1600"/>
              <a:buFont typeface="Open Sans"/>
              <a:buChar char="●"/>
            </a:pPr>
            <a:r>
              <a:rPr lang="en" sz="1600">
                <a:solidFill>
                  <a:schemeClr val="accent5"/>
                </a:solidFill>
                <a:latin typeface="Open Sans"/>
                <a:ea typeface="Open Sans"/>
                <a:cs typeface="Open Sans"/>
                <a:sym typeface="Open Sans"/>
              </a:rPr>
              <a:t>Give the ST guidance in obtaining appropriate and creative educational materials.</a:t>
            </a:r>
            <a:endParaRPr sz="1600">
              <a:solidFill>
                <a:schemeClr val="accent5"/>
              </a:solidFill>
              <a:latin typeface="Open Sans"/>
              <a:ea typeface="Open Sans"/>
              <a:cs typeface="Open Sans"/>
              <a:sym typeface="Open Sans"/>
            </a:endParaRPr>
          </a:p>
          <a:p>
            <a:pPr indent="-330200" lvl="0" marL="457200" rtl="0" algn="l">
              <a:lnSpc>
                <a:spcPct val="115000"/>
              </a:lnSpc>
              <a:spcBef>
                <a:spcPts val="0"/>
              </a:spcBef>
              <a:spcAft>
                <a:spcPts val="0"/>
              </a:spcAft>
              <a:buClr>
                <a:srgbClr val="A64D79"/>
              </a:buClr>
              <a:buSzPts val="1600"/>
              <a:buFont typeface="Open Sans"/>
              <a:buChar char="●"/>
            </a:pPr>
            <a:r>
              <a:rPr lang="en" sz="1600">
                <a:solidFill>
                  <a:srgbClr val="A64D79"/>
                </a:solidFill>
                <a:latin typeface="Open Sans"/>
                <a:ea typeface="Open Sans"/>
                <a:cs typeface="Open Sans"/>
                <a:sym typeface="Open Sans"/>
              </a:rPr>
              <a:t>Discuss and review building safe and effective classroom environment during weekly conferences. </a:t>
            </a:r>
            <a:endParaRPr sz="1600">
              <a:solidFill>
                <a:srgbClr val="A64D79"/>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sz="1700">
              <a:solidFill>
                <a:srgbClr val="404040"/>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sz="23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278" name="Google Shape;278;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1"/>
          <p:cNvSpPr txBox="1"/>
          <p:nvPr>
            <p:ph type="title"/>
          </p:nvPr>
        </p:nvSpPr>
        <p:spPr>
          <a:xfrm>
            <a:off x="4299200" y="1767700"/>
            <a:ext cx="4114800" cy="27387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 sz="2400">
                <a:solidFill>
                  <a:srgbClr val="B45F06"/>
                </a:solidFill>
              </a:rPr>
              <a:t>For more information, please review the </a:t>
            </a:r>
            <a:r>
              <a:rPr lang="en" sz="2400" u="sng">
                <a:solidFill>
                  <a:schemeClr val="hlink"/>
                </a:solidFill>
                <a:hlinkClick r:id="rId3"/>
              </a:rPr>
              <a:t>Cooperating Teaching Handbook</a:t>
            </a:r>
            <a:r>
              <a:rPr lang="en" sz="2400">
                <a:solidFill>
                  <a:srgbClr val="B45F06"/>
                </a:solidFill>
              </a:rPr>
              <a:t>. For questions, contact </a:t>
            </a:r>
            <a:r>
              <a:rPr lang="en" sz="2400" u="sng">
                <a:solidFill>
                  <a:schemeClr val="hlink"/>
                </a:solidFill>
                <a:hlinkClick r:id="rId4"/>
              </a:rPr>
              <a:t>Ms. Guilaine Salomon</a:t>
            </a:r>
            <a:r>
              <a:rPr lang="en" sz="2400">
                <a:solidFill>
                  <a:srgbClr val="B45F06"/>
                </a:solidFill>
              </a:rPr>
              <a:t> (Field Placement Coordinator) or the University Supervisor assigned to work with you and your ST. </a:t>
            </a:r>
            <a:endParaRPr sz="2400">
              <a:solidFill>
                <a:schemeClr val="lt2"/>
              </a:solidFill>
            </a:endParaRPr>
          </a:p>
        </p:txBody>
      </p:sp>
      <p:pic>
        <p:nvPicPr>
          <p:cNvPr id="284" name="Google Shape;284;p31"/>
          <p:cNvPicPr preferRelativeResize="0"/>
          <p:nvPr/>
        </p:nvPicPr>
        <p:blipFill>
          <a:blip r:embed="rId5">
            <a:alphaModFix/>
          </a:blip>
          <a:stretch>
            <a:fillRect/>
          </a:stretch>
        </p:blipFill>
        <p:spPr>
          <a:xfrm>
            <a:off x="1570950" y="870900"/>
            <a:ext cx="1913392" cy="2177901"/>
          </a:xfrm>
          <a:prstGeom prst="rect">
            <a:avLst/>
          </a:prstGeom>
          <a:noFill/>
          <a:ln>
            <a:noFill/>
          </a:ln>
        </p:spPr>
      </p:pic>
      <p:sp>
        <p:nvSpPr>
          <p:cNvPr id="285" name="Google Shape;285;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4"/>
          <p:cNvPicPr preferRelativeResize="0"/>
          <p:nvPr/>
        </p:nvPicPr>
        <p:blipFill rotWithShape="1">
          <a:blip r:embed="rId3">
            <a:alphaModFix/>
          </a:blip>
          <a:srcRect b="9049" l="6498" r="6507" t="0"/>
          <a:stretch/>
        </p:blipFill>
        <p:spPr>
          <a:xfrm>
            <a:off x="6609875" y="359800"/>
            <a:ext cx="2146500" cy="2139725"/>
          </a:xfrm>
          <a:prstGeom prst="rect">
            <a:avLst/>
          </a:prstGeom>
          <a:noFill/>
          <a:ln>
            <a:noFill/>
          </a:ln>
        </p:spPr>
      </p:pic>
      <p:sp>
        <p:nvSpPr>
          <p:cNvPr id="71" name="Google Shape;71;p14"/>
          <p:cNvSpPr txBox="1"/>
          <p:nvPr/>
        </p:nvSpPr>
        <p:spPr>
          <a:xfrm>
            <a:off x="433725" y="359800"/>
            <a:ext cx="2537100" cy="4389300"/>
          </a:xfrm>
          <a:prstGeom prst="rect">
            <a:avLst/>
          </a:prstGeom>
          <a:solidFill>
            <a:srgbClr val="C9DAF8"/>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lang="en" sz="1300">
                <a:solidFill>
                  <a:schemeClr val="dk1"/>
                </a:solidFill>
                <a:latin typeface="Open Sans"/>
                <a:ea typeface="Open Sans"/>
                <a:cs typeface="Open Sans"/>
                <a:sym typeface="Open Sans"/>
              </a:rPr>
              <a:t>Welcome, SFSU Cooperating Teachers!</a:t>
            </a:r>
            <a:endParaRPr sz="1300">
              <a:solidFill>
                <a:schemeClr val="dk1"/>
              </a:solidFill>
              <a:latin typeface="Open Sans"/>
              <a:ea typeface="Open Sans"/>
              <a:cs typeface="Open Sans"/>
              <a:sym typeface="Open Sans"/>
            </a:endParaRPr>
          </a:p>
          <a:p>
            <a:pPr indent="0" lvl="0" marL="0" rtl="0" algn="l">
              <a:lnSpc>
                <a:spcPct val="110000"/>
              </a:lnSpc>
              <a:spcBef>
                <a:spcPts val="0"/>
              </a:spcBef>
              <a:spcAft>
                <a:spcPts val="0"/>
              </a:spcAft>
              <a:buNone/>
            </a:pPr>
            <a:r>
              <a:t/>
            </a:r>
            <a:endParaRPr sz="1300">
              <a:solidFill>
                <a:schemeClr val="dk1"/>
              </a:solidFill>
              <a:latin typeface="Open Sans"/>
              <a:ea typeface="Open Sans"/>
              <a:cs typeface="Open Sans"/>
              <a:sym typeface="Open Sans"/>
            </a:endParaRPr>
          </a:p>
          <a:p>
            <a:pPr indent="0" lvl="0" marL="0" rtl="0" algn="l">
              <a:lnSpc>
                <a:spcPct val="110000"/>
              </a:lnSpc>
              <a:spcBef>
                <a:spcPts val="0"/>
              </a:spcBef>
              <a:spcAft>
                <a:spcPts val="0"/>
              </a:spcAft>
              <a:buNone/>
            </a:pPr>
            <a:r>
              <a:t/>
            </a:r>
            <a:endParaRPr sz="1300">
              <a:solidFill>
                <a:schemeClr val="dk1"/>
              </a:solidFill>
              <a:latin typeface="Open Sans"/>
              <a:ea typeface="Open Sans"/>
              <a:cs typeface="Open Sans"/>
              <a:sym typeface="Open Sans"/>
            </a:endParaRPr>
          </a:p>
          <a:p>
            <a:pPr indent="0" lvl="0" marL="0" rtl="0" algn="l">
              <a:lnSpc>
                <a:spcPct val="110000"/>
              </a:lnSpc>
              <a:spcBef>
                <a:spcPts val="0"/>
              </a:spcBef>
              <a:spcAft>
                <a:spcPts val="0"/>
              </a:spcAft>
              <a:buNone/>
            </a:pPr>
            <a:r>
              <a:t/>
            </a:r>
            <a:endParaRPr sz="1300">
              <a:solidFill>
                <a:schemeClr val="dk1"/>
              </a:solidFill>
              <a:latin typeface="Open Sans"/>
              <a:ea typeface="Open Sans"/>
              <a:cs typeface="Open Sans"/>
              <a:sym typeface="Open Sans"/>
            </a:endParaRPr>
          </a:p>
          <a:p>
            <a:pPr indent="0" lvl="0" marL="0" rtl="0" algn="l">
              <a:lnSpc>
                <a:spcPct val="110000"/>
              </a:lnSpc>
              <a:spcBef>
                <a:spcPts val="0"/>
              </a:spcBef>
              <a:spcAft>
                <a:spcPts val="0"/>
              </a:spcAft>
              <a:buNone/>
            </a:pPr>
            <a:r>
              <a:rPr lang="en" sz="1300">
                <a:solidFill>
                  <a:schemeClr val="dk1"/>
                </a:solidFill>
                <a:latin typeface="Open Sans"/>
                <a:ea typeface="Open Sans"/>
                <a:cs typeface="Open Sans"/>
                <a:sym typeface="Open Sans"/>
              </a:rPr>
              <a:t>Thank you for agreeing to work with a student teacher (ST). Your role will be to provide guidance and support for the field practice component of their credential program.</a:t>
            </a:r>
            <a:r>
              <a:rPr lang="en" sz="1300">
                <a:solidFill>
                  <a:schemeClr val="dk1"/>
                </a:solidFill>
                <a:latin typeface="Open Sans"/>
                <a:ea typeface="Open Sans"/>
                <a:cs typeface="Open Sans"/>
                <a:sym typeface="Open Sans"/>
              </a:rPr>
              <a:t>Your efforts contribute in a critical way to the future of our profession. </a:t>
            </a:r>
            <a:endParaRPr sz="1300">
              <a:solidFill>
                <a:schemeClr val="dk1"/>
              </a:solidFill>
              <a:latin typeface="Open Sans"/>
              <a:ea typeface="Open Sans"/>
              <a:cs typeface="Open Sans"/>
              <a:sym typeface="Open Sans"/>
            </a:endParaRPr>
          </a:p>
        </p:txBody>
      </p:sp>
      <p:sp>
        <p:nvSpPr>
          <p:cNvPr id="72" name="Google Shape;72;p14"/>
          <p:cNvSpPr txBox="1"/>
          <p:nvPr/>
        </p:nvSpPr>
        <p:spPr>
          <a:xfrm>
            <a:off x="3259150" y="230500"/>
            <a:ext cx="3000000" cy="4518600"/>
          </a:xfrm>
          <a:prstGeom prst="rect">
            <a:avLst/>
          </a:prstGeom>
          <a:solidFill>
            <a:srgbClr val="F4CCCC"/>
          </a:solidFill>
          <a:ln cap="flat" cmpd="dbl" w="38100">
            <a:solidFill>
              <a:srgbClr val="BF9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t/>
            </a:r>
            <a:endParaRPr sz="1500">
              <a:solidFill>
                <a:schemeClr val="dk1"/>
              </a:solidFill>
              <a:latin typeface="Open Sans"/>
              <a:ea typeface="Open Sans"/>
              <a:cs typeface="Open Sans"/>
              <a:sym typeface="Open Sans"/>
            </a:endParaRPr>
          </a:p>
          <a:p>
            <a:pPr indent="0" lvl="0" marL="0" rtl="0" algn="l">
              <a:lnSpc>
                <a:spcPct val="110000"/>
              </a:lnSpc>
              <a:spcBef>
                <a:spcPts val="0"/>
              </a:spcBef>
              <a:spcAft>
                <a:spcPts val="0"/>
              </a:spcAft>
              <a:buNone/>
            </a:pPr>
            <a:r>
              <a:rPr lang="en" sz="1500">
                <a:solidFill>
                  <a:schemeClr val="dk1"/>
                </a:solidFill>
                <a:latin typeface="Open Sans"/>
                <a:ea typeface="Open Sans"/>
                <a:cs typeface="Open Sans"/>
                <a:sym typeface="Open Sans"/>
              </a:rPr>
              <a:t> </a:t>
            </a:r>
            <a:endParaRPr sz="1500">
              <a:solidFill>
                <a:schemeClr val="dk1"/>
              </a:solidFill>
              <a:latin typeface="Open Sans"/>
              <a:ea typeface="Open Sans"/>
              <a:cs typeface="Open Sans"/>
              <a:sym typeface="Open Sans"/>
            </a:endParaRPr>
          </a:p>
          <a:p>
            <a:pPr indent="0" lvl="0" marL="0" rtl="0" algn="l">
              <a:spcBef>
                <a:spcPts val="0"/>
              </a:spcBef>
              <a:spcAft>
                <a:spcPts val="0"/>
              </a:spcAft>
              <a:buNone/>
            </a:pPr>
            <a:r>
              <a:rPr lang="en" sz="1300">
                <a:solidFill>
                  <a:schemeClr val="dk1"/>
                </a:solidFill>
                <a:latin typeface="Open Sans"/>
                <a:ea typeface="Open Sans"/>
                <a:cs typeface="Open Sans"/>
                <a:sym typeface="Open Sans"/>
              </a:rPr>
              <a:t>This two-hour Cooperating Teacher (CT) Professional Development (PD) Module counts towards the 10 total hours of PD requirement by the California Commission on Teacher Credentialing (CTC) for CTs. </a:t>
            </a:r>
            <a:endParaRPr sz="13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300">
              <a:solidFill>
                <a:schemeClr val="dk1"/>
              </a:solidFill>
              <a:latin typeface="Open Sans"/>
              <a:ea typeface="Open Sans"/>
              <a:cs typeface="Open Sans"/>
              <a:sym typeface="Open Sans"/>
            </a:endParaRPr>
          </a:p>
          <a:p>
            <a:pPr indent="0" lvl="0" marL="0" rtl="0" algn="l">
              <a:spcBef>
                <a:spcPts val="0"/>
              </a:spcBef>
              <a:spcAft>
                <a:spcPts val="0"/>
              </a:spcAft>
              <a:buNone/>
            </a:pPr>
            <a:r>
              <a:rPr lang="en" sz="1300">
                <a:solidFill>
                  <a:schemeClr val="dk1"/>
                </a:solidFill>
                <a:latin typeface="Open Sans"/>
                <a:ea typeface="Open Sans"/>
                <a:cs typeface="Open Sans"/>
                <a:sym typeface="Open Sans"/>
              </a:rPr>
              <a:t>The other eight hours may include work you have already done, or by participating in other PD opportunities. These eight hours of PD can be documented at the end of this module in a review section. </a:t>
            </a:r>
            <a:endParaRPr sz="13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300">
              <a:solidFill>
                <a:schemeClr val="dk1"/>
              </a:solidFill>
              <a:latin typeface="Open Sans"/>
              <a:ea typeface="Open Sans"/>
              <a:cs typeface="Open Sans"/>
              <a:sym typeface="Open Sans"/>
            </a:endParaRPr>
          </a:p>
        </p:txBody>
      </p:sp>
      <p:sp>
        <p:nvSpPr>
          <p:cNvPr id="73" name="Google Shape;73;p14"/>
          <p:cNvSpPr txBox="1"/>
          <p:nvPr/>
        </p:nvSpPr>
        <p:spPr>
          <a:xfrm>
            <a:off x="6547475" y="2990600"/>
            <a:ext cx="2208900" cy="1681800"/>
          </a:xfrm>
          <a:prstGeom prst="rect">
            <a:avLst/>
          </a:prstGeom>
          <a:solidFill>
            <a:srgbClr val="CDF0A8"/>
          </a:solidFill>
          <a:ln cap="flat" cmpd="sng" w="9525">
            <a:solidFill>
              <a:srgbClr val="000000"/>
            </a:solidFill>
            <a:prstDash val="lgDash"/>
            <a:round/>
            <a:headEnd len="sm" w="sm" type="none"/>
            <a:tailEnd len="sm" w="sm" type="none"/>
          </a:ln>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lang="en" sz="1300">
                <a:solidFill>
                  <a:schemeClr val="dk1"/>
                </a:solidFill>
                <a:latin typeface="Open Sans"/>
                <a:ea typeface="Open Sans"/>
                <a:cs typeface="Open Sans"/>
                <a:sym typeface="Open Sans"/>
              </a:rPr>
              <a:t>We hope you find this training module useful in understanding the Credential Program as well as your crucial role in this process. </a:t>
            </a:r>
            <a:endParaRPr sz="1300">
              <a:solidFill>
                <a:schemeClr val="dk1"/>
              </a:solidFill>
              <a:latin typeface="Open Sans"/>
              <a:ea typeface="Open Sans"/>
              <a:cs typeface="Open Sans"/>
              <a:sym typeface="Open Sans"/>
            </a:endParaRPr>
          </a:p>
        </p:txBody>
      </p:sp>
      <p:sp>
        <p:nvSpPr>
          <p:cNvPr id="74" name="Google Shape;7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2"/>
          <p:cNvSpPr txBox="1"/>
          <p:nvPr>
            <p:ph type="title"/>
          </p:nvPr>
        </p:nvSpPr>
        <p:spPr>
          <a:xfrm>
            <a:off x="265500" y="929275"/>
            <a:ext cx="4045200" cy="140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Chapter 3</a:t>
            </a:r>
            <a:endParaRPr/>
          </a:p>
        </p:txBody>
      </p:sp>
      <p:sp>
        <p:nvSpPr>
          <p:cNvPr id="291" name="Google Shape;291;p32"/>
          <p:cNvSpPr txBox="1"/>
          <p:nvPr>
            <p:ph idx="1" type="subTitle"/>
          </p:nvPr>
        </p:nvSpPr>
        <p:spPr>
          <a:xfrm>
            <a:off x="614550" y="2769000"/>
            <a:ext cx="3696300" cy="1574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800"/>
              </a:spcAft>
              <a:buNone/>
            </a:pPr>
            <a:r>
              <a:rPr lang="en" sz="2600">
                <a:solidFill>
                  <a:srgbClr val="000000"/>
                </a:solidFill>
              </a:rPr>
              <a:t>Professional Development Resources - Inclusive Education  </a:t>
            </a:r>
            <a:endParaRPr sz="2600">
              <a:solidFill>
                <a:srgbClr val="000000"/>
              </a:solidFill>
            </a:endParaRPr>
          </a:p>
        </p:txBody>
      </p:sp>
      <p:sp>
        <p:nvSpPr>
          <p:cNvPr id="292" name="Google Shape;292;p32"/>
          <p:cNvSpPr txBox="1"/>
          <p:nvPr>
            <p:ph idx="2" type="body"/>
          </p:nvPr>
        </p:nvSpPr>
        <p:spPr>
          <a:xfrm>
            <a:off x="4948675" y="541550"/>
            <a:ext cx="3837000" cy="3685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274E13"/>
              </a:solidFill>
            </a:endParaRPr>
          </a:p>
          <a:p>
            <a:pPr indent="0" lvl="0" marL="0" rtl="0" algn="l">
              <a:spcBef>
                <a:spcPts val="800"/>
              </a:spcBef>
              <a:spcAft>
                <a:spcPts val="0"/>
              </a:spcAft>
              <a:buNone/>
            </a:pPr>
            <a:r>
              <a:t/>
            </a:r>
            <a:endParaRPr b="1" sz="1400">
              <a:solidFill>
                <a:srgbClr val="274E13"/>
              </a:solidFill>
            </a:endParaRPr>
          </a:p>
          <a:p>
            <a:pPr indent="0" lvl="0" marL="0" rtl="0" algn="l">
              <a:spcBef>
                <a:spcPts val="800"/>
              </a:spcBef>
              <a:spcAft>
                <a:spcPts val="0"/>
              </a:spcAft>
              <a:buNone/>
            </a:pPr>
            <a:r>
              <a:t/>
            </a:r>
            <a:endParaRPr b="1" sz="1400">
              <a:solidFill>
                <a:srgbClr val="274E13"/>
              </a:solidFill>
            </a:endParaRPr>
          </a:p>
          <a:p>
            <a:pPr indent="0" lvl="0" marL="0" rtl="0" algn="l">
              <a:spcBef>
                <a:spcPts val="800"/>
              </a:spcBef>
              <a:spcAft>
                <a:spcPts val="0"/>
              </a:spcAft>
              <a:buNone/>
            </a:pPr>
            <a:r>
              <a:t/>
            </a:r>
            <a:endParaRPr b="1" sz="1400">
              <a:solidFill>
                <a:srgbClr val="274E13"/>
              </a:solidFill>
            </a:endParaRPr>
          </a:p>
          <a:p>
            <a:pPr indent="-330200" lvl="0" marL="457200" rtl="0" algn="l">
              <a:spcBef>
                <a:spcPts val="800"/>
              </a:spcBef>
              <a:spcAft>
                <a:spcPts val="0"/>
              </a:spcAft>
              <a:buClr>
                <a:srgbClr val="000000"/>
              </a:buClr>
              <a:buSzPts val="1600"/>
              <a:buChar char="●"/>
            </a:pPr>
            <a:r>
              <a:rPr b="1" lang="en" sz="1600">
                <a:solidFill>
                  <a:srgbClr val="000000"/>
                </a:solidFill>
              </a:rPr>
              <a:t>Universal Design for Learning (UDL)</a:t>
            </a:r>
            <a:endParaRPr b="1" sz="1600">
              <a:solidFill>
                <a:srgbClr val="000000"/>
              </a:solidFill>
            </a:endParaRPr>
          </a:p>
          <a:p>
            <a:pPr indent="-330200" lvl="0" marL="457200" rtl="0" algn="l">
              <a:spcBef>
                <a:spcPts val="0"/>
              </a:spcBef>
              <a:spcAft>
                <a:spcPts val="0"/>
              </a:spcAft>
              <a:buClr>
                <a:srgbClr val="000000"/>
              </a:buClr>
              <a:buSzPts val="1600"/>
              <a:buChar char="●"/>
            </a:pPr>
            <a:r>
              <a:rPr b="1" lang="en" sz="1600">
                <a:solidFill>
                  <a:srgbClr val="000000"/>
                </a:solidFill>
              </a:rPr>
              <a:t>Multi-Tiered System of Support (MTSS)</a:t>
            </a:r>
            <a:endParaRPr b="1" sz="1500">
              <a:solidFill>
                <a:schemeClr val="dk1"/>
              </a:solidFill>
            </a:endParaRPr>
          </a:p>
          <a:p>
            <a:pPr indent="0" lvl="0" marL="0" rtl="0" algn="l">
              <a:spcBef>
                <a:spcPts val="800"/>
              </a:spcBef>
              <a:spcAft>
                <a:spcPts val="0"/>
              </a:spcAft>
              <a:buNone/>
            </a:pPr>
            <a:r>
              <a:t/>
            </a:r>
            <a:endParaRPr b="1" sz="1500">
              <a:solidFill>
                <a:schemeClr val="dk1"/>
              </a:solidFill>
            </a:endParaRPr>
          </a:p>
          <a:p>
            <a:pPr indent="0" lvl="0" marL="0" rtl="0" algn="l">
              <a:spcBef>
                <a:spcPts val="800"/>
              </a:spcBef>
              <a:spcAft>
                <a:spcPts val="0"/>
              </a:spcAft>
              <a:buNone/>
            </a:pPr>
            <a:r>
              <a:rPr b="1" lang="en" sz="1500">
                <a:solidFill>
                  <a:schemeClr val="dk1"/>
                </a:solidFill>
              </a:rPr>
              <a:t>“</a:t>
            </a:r>
            <a:r>
              <a:rPr b="1" i="1" lang="en" sz="1500">
                <a:solidFill>
                  <a:schemeClr val="dk1"/>
                </a:solidFill>
              </a:rPr>
              <a:t>Inclusive education allows students of all backgrounds to learn and grow side by side, to the benefit of all.</a:t>
            </a:r>
            <a:r>
              <a:rPr b="1" lang="en" sz="1500">
                <a:solidFill>
                  <a:schemeClr val="dk1"/>
                </a:solidFill>
              </a:rPr>
              <a:t>”</a:t>
            </a:r>
            <a:endParaRPr b="1" sz="1500">
              <a:solidFill>
                <a:schemeClr val="dk1"/>
              </a:solidFill>
            </a:endParaRPr>
          </a:p>
          <a:p>
            <a:pPr indent="-323850" lvl="0" marL="2743200" rtl="0" algn="l">
              <a:spcBef>
                <a:spcPts val="800"/>
              </a:spcBef>
              <a:spcAft>
                <a:spcPts val="0"/>
              </a:spcAft>
              <a:buClr>
                <a:srgbClr val="274E13"/>
              </a:buClr>
              <a:buSzPts val="1500"/>
              <a:buChar char="-"/>
            </a:pPr>
            <a:r>
              <a:rPr lang="en" sz="1500" u="sng">
                <a:solidFill>
                  <a:srgbClr val="274E13"/>
                </a:solidFill>
                <a:hlinkClick r:id="rId3">
                  <a:extLst>
                    <a:ext uri="{A12FA001-AC4F-418D-AE19-62706E023703}">
                      <ahyp:hlinkClr val="tx"/>
                    </a:ext>
                  </a:extLst>
                </a:hlinkClick>
              </a:rPr>
              <a:t>Unicef</a:t>
            </a:r>
            <a:endParaRPr sz="1300">
              <a:solidFill>
                <a:srgbClr val="000000"/>
              </a:solidFill>
            </a:endParaRPr>
          </a:p>
          <a:p>
            <a:pPr indent="0" lvl="0" marL="0" rtl="0" algn="l">
              <a:spcBef>
                <a:spcPts val="800"/>
              </a:spcBef>
              <a:spcAft>
                <a:spcPts val="800"/>
              </a:spcAft>
              <a:buNone/>
            </a:pPr>
            <a:r>
              <a:t/>
            </a:r>
            <a:endParaRPr b="1" sz="1400">
              <a:solidFill>
                <a:srgbClr val="274E13"/>
              </a:solidFill>
            </a:endParaRPr>
          </a:p>
        </p:txBody>
      </p:sp>
      <p:sp>
        <p:nvSpPr>
          <p:cNvPr id="293" name="Google Shape;293;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3"/>
          <p:cNvSpPr txBox="1"/>
          <p:nvPr>
            <p:ph type="title"/>
          </p:nvPr>
        </p:nvSpPr>
        <p:spPr>
          <a:xfrm>
            <a:off x="589800" y="479425"/>
            <a:ext cx="2547600" cy="121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Universal Design</a:t>
            </a:r>
            <a:r>
              <a:rPr lang="en"/>
              <a:t> for Learning (UDL)</a:t>
            </a:r>
            <a:endParaRPr/>
          </a:p>
        </p:txBody>
      </p:sp>
      <p:sp>
        <p:nvSpPr>
          <p:cNvPr id="299" name="Google Shape;299;p33"/>
          <p:cNvSpPr txBox="1"/>
          <p:nvPr/>
        </p:nvSpPr>
        <p:spPr>
          <a:xfrm>
            <a:off x="935175" y="3439875"/>
            <a:ext cx="2378100" cy="102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t>1 </a:t>
            </a:r>
            <a:r>
              <a:rPr b="1" lang="en" sz="2100" u="sng">
                <a:solidFill>
                  <a:schemeClr val="hlink"/>
                </a:solidFill>
                <a:hlinkClick r:id="rId3"/>
              </a:rPr>
              <a:t>What</a:t>
            </a:r>
            <a:r>
              <a:rPr b="1" lang="en" sz="2100" u="sng">
                <a:solidFill>
                  <a:schemeClr val="hlink"/>
                </a:solidFill>
                <a:hlinkClick r:id="rId4"/>
              </a:rPr>
              <a:t> and How</a:t>
            </a:r>
            <a:endParaRPr b="1" sz="2100"/>
          </a:p>
          <a:p>
            <a:pPr indent="0" lvl="0" marL="0" rtl="0" algn="l">
              <a:spcBef>
                <a:spcPts val="0"/>
              </a:spcBef>
              <a:spcAft>
                <a:spcPts val="0"/>
              </a:spcAft>
              <a:buNone/>
            </a:pPr>
            <a:r>
              <a:rPr lang="en" sz="1800"/>
              <a:t>A 4:36 video</a:t>
            </a:r>
            <a:endParaRPr sz="1800"/>
          </a:p>
        </p:txBody>
      </p:sp>
      <p:sp>
        <p:nvSpPr>
          <p:cNvPr id="300" name="Google Shape;300;p33"/>
          <p:cNvSpPr txBox="1"/>
          <p:nvPr/>
        </p:nvSpPr>
        <p:spPr>
          <a:xfrm>
            <a:off x="5333525" y="2157925"/>
            <a:ext cx="1177500" cy="15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t>2 </a:t>
            </a:r>
            <a:r>
              <a:rPr b="1" lang="en" sz="1900" u="sng">
                <a:solidFill>
                  <a:schemeClr val="hlink"/>
                </a:solidFill>
                <a:latin typeface="Open Sans"/>
                <a:ea typeface="Open Sans"/>
                <a:cs typeface="Open Sans"/>
                <a:sym typeface="Open Sans"/>
                <a:hlinkClick r:id="rId5"/>
              </a:rPr>
              <a:t>Why</a:t>
            </a:r>
            <a:endParaRPr b="1" sz="1900">
              <a:latin typeface="Open Sans"/>
              <a:ea typeface="Open Sans"/>
              <a:cs typeface="Open Sans"/>
              <a:sym typeface="Open Sans"/>
            </a:endParaRPr>
          </a:p>
          <a:p>
            <a:pPr indent="0" lvl="0" marL="0" rtl="0" algn="l">
              <a:spcBef>
                <a:spcPts val="0"/>
              </a:spcBef>
              <a:spcAft>
                <a:spcPts val="0"/>
              </a:spcAft>
              <a:buNone/>
            </a:pPr>
            <a:r>
              <a:rPr lang="en" sz="1600">
                <a:latin typeface="Open Sans"/>
                <a:ea typeface="Open Sans"/>
                <a:cs typeface="Open Sans"/>
                <a:sym typeface="Open Sans"/>
              </a:rPr>
              <a:t>A 10:30 TED Talk by a deaf and American Sign Language speaker</a:t>
            </a:r>
            <a:endParaRPr sz="1600">
              <a:latin typeface="Open Sans"/>
              <a:ea typeface="Open Sans"/>
              <a:cs typeface="Open Sans"/>
              <a:sym typeface="Open Sans"/>
            </a:endParaRPr>
          </a:p>
        </p:txBody>
      </p:sp>
      <p:pic>
        <p:nvPicPr>
          <p:cNvPr id="301" name="Google Shape;301;p33"/>
          <p:cNvPicPr preferRelativeResize="0"/>
          <p:nvPr/>
        </p:nvPicPr>
        <p:blipFill rotWithShape="1">
          <a:blip r:embed="rId6">
            <a:alphaModFix/>
          </a:blip>
          <a:srcRect b="0" l="79" r="79" t="0"/>
          <a:stretch/>
        </p:blipFill>
        <p:spPr>
          <a:xfrm>
            <a:off x="2146800" y="2492874"/>
            <a:ext cx="1444000" cy="914125"/>
          </a:xfrm>
          <a:prstGeom prst="rect">
            <a:avLst/>
          </a:prstGeom>
          <a:noFill/>
          <a:ln>
            <a:noFill/>
          </a:ln>
        </p:spPr>
      </p:pic>
      <p:pic>
        <p:nvPicPr>
          <p:cNvPr id="302" name="Google Shape;302;p33"/>
          <p:cNvPicPr preferRelativeResize="0"/>
          <p:nvPr/>
        </p:nvPicPr>
        <p:blipFill>
          <a:blip r:embed="rId7">
            <a:alphaModFix/>
          </a:blip>
          <a:stretch>
            <a:fillRect/>
          </a:stretch>
        </p:blipFill>
        <p:spPr>
          <a:xfrm>
            <a:off x="6511037" y="3078350"/>
            <a:ext cx="2166825" cy="1451100"/>
          </a:xfrm>
          <a:prstGeom prst="rect">
            <a:avLst/>
          </a:prstGeom>
          <a:noFill/>
          <a:ln>
            <a:noFill/>
          </a:ln>
        </p:spPr>
      </p:pic>
      <p:pic>
        <p:nvPicPr>
          <p:cNvPr id="303" name="Google Shape;303;p33"/>
          <p:cNvPicPr preferRelativeResize="0"/>
          <p:nvPr/>
        </p:nvPicPr>
        <p:blipFill>
          <a:blip r:embed="rId8">
            <a:alphaModFix/>
          </a:blip>
          <a:stretch>
            <a:fillRect/>
          </a:stretch>
        </p:blipFill>
        <p:spPr>
          <a:xfrm>
            <a:off x="4774224" y="339625"/>
            <a:ext cx="1961125" cy="1021550"/>
          </a:xfrm>
          <a:prstGeom prst="rect">
            <a:avLst/>
          </a:prstGeom>
          <a:noFill/>
          <a:ln cap="flat" cmpd="sng" w="19050">
            <a:solidFill>
              <a:srgbClr val="000000"/>
            </a:solidFill>
            <a:prstDash val="solid"/>
            <a:round/>
            <a:headEnd len="sm" w="sm" type="none"/>
            <a:tailEnd len="sm" w="sm" type="none"/>
          </a:ln>
        </p:spPr>
      </p:pic>
      <p:pic>
        <p:nvPicPr>
          <p:cNvPr id="304" name="Google Shape;304;p33"/>
          <p:cNvPicPr preferRelativeResize="0"/>
          <p:nvPr/>
        </p:nvPicPr>
        <p:blipFill>
          <a:blip r:embed="rId9">
            <a:alphaModFix/>
          </a:blip>
          <a:stretch>
            <a:fillRect/>
          </a:stretch>
        </p:blipFill>
        <p:spPr>
          <a:xfrm>
            <a:off x="659025" y="2460000"/>
            <a:ext cx="1283100" cy="979886"/>
          </a:xfrm>
          <a:prstGeom prst="rect">
            <a:avLst/>
          </a:prstGeom>
          <a:noFill/>
          <a:ln cap="flat" cmpd="sng" w="9525">
            <a:solidFill>
              <a:schemeClr val="dk2"/>
            </a:solidFill>
            <a:prstDash val="solid"/>
            <a:round/>
            <a:headEnd len="sm" w="sm" type="none"/>
            <a:tailEnd len="sm" w="sm" type="none"/>
          </a:ln>
        </p:spPr>
      </p:pic>
      <p:sp>
        <p:nvSpPr>
          <p:cNvPr id="305" name="Google Shape;30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Traditional Instruction     vs.    UDL Instruction    </a:t>
            </a:r>
            <a:endParaRPr/>
          </a:p>
        </p:txBody>
      </p:sp>
      <p:sp>
        <p:nvSpPr>
          <p:cNvPr id="311" name="Google Shape;311;p34"/>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p>
            <a:pPr indent="-323850" lvl="0" marL="457200" marR="0" rtl="0" algn="l">
              <a:lnSpc>
                <a:spcPct val="115000"/>
              </a:lnSpc>
              <a:spcBef>
                <a:spcPts val="0"/>
              </a:spcBef>
              <a:spcAft>
                <a:spcPts val="0"/>
              </a:spcAft>
              <a:buClr>
                <a:srgbClr val="666666"/>
              </a:buClr>
              <a:buSzPts val="1500"/>
              <a:buAutoNum type="arabicPeriod"/>
            </a:pPr>
            <a:r>
              <a:rPr lang="en" sz="1500">
                <a:solidFill>
                  <a:srgbClr val="666666"/>
                </a:solidFill>
              </a:rPr>
              <a:t>Teachers typically deliver content one way.</a:t>
            </a:r>
            <a:endParaRPr sz="1500">
              <a:solidFill>
                <a:srgbClr val="666666"/>
              </a:solidFill>
            </a:endParaRPr>
          </a:p>
          <a:p>
            <a:pPr indent="-323850" lvl="0" marL="457200" marR="0" rtl="0" algn="l">
              <a:lnSpc>
                <a:spcPct val="115000"/>
              </a:lnSpc>
              <a:spcBef>
                <a:spcPts val="0"/>
              </a:spcBef>
              <a:spcAft>
                <a:spcPts val="0"/>
              </a:spcAft>
              <a:buClr>
                <a:srgbClr val="666666"/>
              </a:buClr>
              <a:buSzPts val="1500"/>
              <a:buAutoNum type="arabicPeriod"/>
            </a:pPr>
            <a:r>
              <a:rPr lang="en" sz="1500">
                <a:solidFill>
                  <a:srgbClr val="666666"/>
                </a:solidFill>
              </a:rPr>
              <a:t>Students are passive learners who acquire information through memorizing, practicing, and taking tests.</a:t>
            </a:r>
            <a:endParaRPr sz="1500">
              <a:solidFill>
                <a:srgbClr val="666666"/>
              </a:solidFill>
            </a:endParaRPr>
          </a:p>
          <a:p>
            <a:pPr indent="-323850" lvl="0" marL="457200" marR="0" rtl="0" algn="l">
              <a:lnSpc>
                <a:spcPct val="115000"/>
              </a:lnSpc>
              <a:spcBef>
                <a:spcPts val="0"/>
              </a:spcBef>
              <a:spcAft>
                <a:spcPts val="0"/>
              </a:spcAft>
              <a:buClr>
                <a:srgbClr val="666666"/>
              </a:buClr>
              <a:buSzPts val="1500"/>
              <a:buAutoNum type="arabicPeriod"/>
            </a:pPr>
            <a:r>
              <a:rPr lang="en" sz="1500">
                <a:solidFill>
                  <a:srgbClr val="666666"/>
                </a:solidFill>
              </a:rPr>
              <a:t>The learning environment encourages students to sit quietly and work on an identical task.</a:t>
            </a:r>
            <a:endParaRPr sz="1500">
              <a:solidFill>
                <a:srgbClr val="666666"/>
              </a:solidFill>
            </a:endParaRPr>
          </a:p>
          <a:p>
            <a:pPr indent="-323850" lvl="0" marL="457200" marR="0" rtl="0" algn="l">
              <a:lnSpc>
                <a:spcPct val="115000"/>
              </a:lnSpc>
              <a:spcBef>
                <a:spcPts val="0"/>
              </a:spcBef>
              <a:spcAft>
                <a:spcPts val="0"/>
              </a:spcAft>
              <a:buClr>
                <a:srgbClr val="666666"/>
              </a:buClr>
              <a:buSzPts val="1500"/>
              <a:buAutoNum type="arabicPeriod"/>
            </a:pPr>
            <a:r>
              <a:rPr lang="en" sz="1500">
                <a:solidFill>
                  <a:srgbClr val="666666"/>
                </a:solidFill>
              </a:rPr>
              <a:t>Students’ skills and knowledge of content are assessed using one method.</a:t>
            </a:r>
            <a:endParaRPr sz="1500">
              <a:solidFill>
                <a:srgbClr val="666666"/>
              </a:solidFill>
            </a:endParaRPr>
          </a:p>
          <a:p>
            <a:pPr indent="0" lvl="0" marL="0" marR="0" rtl="0" algn="l">
              <a:lnSpc>
                <a:spcPct val="115000"/>
              </a:lnSpc>
              <a:spcBef>
                <a:spcPts val="1600"/>
              </a:spcBef>
              <a:spcAft>
                <a:spcPts val="0"/>
              </a:spcAft>
              <a:buNone/>
            </a:pPr>
            <a:r>
              <a:t/>
            </a:r>
            <a:endParaRPr sz="1200"/>
          </a:p>
          <a:p>
            <a:pPr indent="0" lvl="0" marL="0" marR="0" rtl="0" algn="l">
              <a:lnSpc>
                <a:spcPct val="115000"/>
              </a:lnSpc>
              <a:spcBef>
                <a:spcPts val="1600"/>
              </a:spcBef>
              <a:spcAft>
                <a:spcPts val="1600"/>
              </a:spcAft>
              <a:buNone/>
            </a:pPr>
            <a:r>
              <a:t/>
            </a:r>
            <a:endParaRPr/>
          </a:p>
        </p:txBody>
      </p:sp>
      <p:sp>
        <p:nvSpPr>
          <p:cNvPr id="312" name="Google Shape;312;p34"/>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B45F06"/>
              </a:buClr>
              <a:buSzPts val="1500"/>
              <a:buAutoNum type="arabicPeriod"/>
            </a:pPr>
            <a:r>
              <a:rPr lang="en" sz="1500">
                <a:solidFill>
                  <a:srgbClr val="B45F06"/>
                </a:solidFill>
              </a:rPr>
              <a:t>Teachers deliver content in multiple ways.</a:t>
            </a:r>
            <a:endParaRPr sz="1500">
              <a:solidFill>
                <a:srgbClr val="B45F06"/>
              </a:solidFill>
            </a:endParaRPr>
          </a:p>
          <a:p>
            <a:pPr indent="-323850" lvl="0" marL="457200" rtl="0" algn="l">
              <a:spcBef>
                <a:spcPts val="0"/>
              </a:spcBef>
              <a:spcAft>
                <a:spcPts val="0"/>
              </a:spcAft>
              <a:buClr>
                <a:srgbClr val="B45F06"/>
              </a:buClr>
              <a:buSzPts val="1500"/>
              <a:buAutoNum type="arabicPeriod"/>
            </a:pPr>
            <a:r>
              <a:rPr lang="en" sz="1500">
                <a:solidFill>
                  <a:srgbClr val="B45F06"/>
                </a:solidFill>
              </a:rPr>
              <a:t>Students are active learners who engage and analyze the content to gain understanding.</a:t>
            </a:r>
            <a:endParaRPr sz="1500">
              <a:solidFill>
                <a:srgbClr val="B45F06"/>
              </a:solidFill>
            </a:endParaRPr>
          </a:p>
          <a:p>
            <a:pPr indent="-323850" lvl="0" marL="457200" rtl="0" algn="l">
              <a:spcBef>
                <a:spcPts val="0"/>
              </a:spcBef>
              <a:spcAft>
                <a:spcPts val="0"/>
              </a:spcAft>
              <a:buClr>
                <a:srgbClr val="B45F06"/>
              </a:buClr>
              <a:buSzPts val="1500"/>
              <a:buAutoNum type="arabicPeriod"/>
            </a:pPr>
            <a:r>
              <a:rPr lang="en" sz="1500">
                <a:solidFill>
                  <a:srgbClr val="B45F06"/>
                </a:solidFill>
              </a:rPr>
              <a:t>The learning environment encourages students to explore the content based on personal interests, preferences, or abilities.</a:t>
            </a:r>
            <a:endParaRPr sz="1500">
              <a:solidFill>
                <a:srgbClr val="B45F06"/>
              </a:solidFill>
            </a:endParaRPr>
          </a:p>
          <a:p>
            <a:pPr indent="-323850" lvl="0" marL="457200" rtl="0" algn="l">
              <a:spcBef>
                <a:spcPts val="0"/>
              </a:spcBef>
              <a:spcAft>
                <a:spcPts val="0"/>
              </a:spcAft>
              <a:buClr>
                <a:srgbClr val="B45F06"/>
              </a:buClr>
              <a:buSzPts val="1500"/>
              <a:buAutoNum type="arabicPeriod"/>
            </a:pPr>
            <a:r>
              <a:rPr lang="en" sz="1500">
                <a:solidFill>
                  <a:srgbClr val="B45F06"/>
                </a:solidFill>
              </a:rPr>
              <a:t>Students are allowed to demonstrate their skills and knowledge of content using one of several methods.</a:t>
            </a:r>
            <a:endParaRPr sz="1500">
              <a:solidFill>
                <a:srgbClr val="B45F06"/>
              </a:solidFill>
            </a:endParaRPr>
          </a:p>
          <a:p>
            <a:pPr indent="0" lvl="0" marL="0" rtl="0" algn="l">
              <a:spcBef>
                <a:spcPts val="1600"/>
              </a:spcBef>
              <a:spcAft>
                <a:spcPts val="0"/>
              </a:spcAft>
              <a:buNone/>
            </a:pPr>
            <a:r>
              <a:rPr lang="en" sz="900" u="sng">
                <a:solidFill>
                  <a:schemeClr val="accent5"/>
                </a:solidFill>
                <a:latin typeface="Arial"/>
                <a:ea typeface="Arial"/>
                <a:cs typeface="Arial"/>
                <a:sym typeface="Arial"/>
                <a:hlinkClick r:id="rId3">
                  <a:extLst>
                    <a:ext uri="{A12FA001-AC4F-418D-AE19-62706E023703}">
                      <ahyp:hlinkClr val="tx"/>
                    </a:ext>
                  </a:extLst>
                </a:hlinkClick>
              </a:rPr>
              <a:t>https://iris.peabody.vanderbilt.edu/module/udl/cresource/q1/p01/#content</a:t>
            </a:r>
            <a:endParaRPr sz="1500">
              <a:solidFill>
                <a:srgbClr val="B45F06"/>
              </a:solidFill>
            </a:endParaRPr>
          </a:p>
          <a:p>
            <a:pPr indent="0" lvl="0" marL="0" rtl="0" algn="l">
              <a:spcBef>
                <a:spcPts val="1600"/>
              </a:spcBef>
              <a:spcAft>
                <a:spcPts val="1600"/>
              </a:spcAft>
              <a:buNone/>
            </a:pPr>
            <a:r>
              <a:t/>
            </a:r>
            <a:endParaRPr/>
          </a:p>
        </p:txBody>
      </p:sp>
      <p:sp>
        <p:nvSpPr>
          <p:cNvPr id="313" name="Google Shape;313;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cxnSp>
        <p:nvCxnSpPr>
          <p:cNvPr id="318" name="Google Shape;318;p35"/>
          <p:cNvCxnSpPr/>
          <p:nvPr/>
        </p:nvCxnSpPr>
        <p:spPr>
          <a:xfrm>
            <a:off x="4941300" y="3996158"/>
            <a:ext cx="3891000" cy="0"/>
          </a:xfrm>
          <a:prstGeom prst="straightConnector1">
            <a:avLst/>
          </a:prstGeom>
          <a:noFill/>
          <a:ln cap="flat" cmpd="sng" w="19050">
            <a:solidFill>
              <a:schemeClr val="lt2"/>
            </a:solidFill>
            <a:prstDash val="solid"/>
            <a:round/>
            <a:headEnd len="sm" w="sm" type="none"/>
            <a:tailEnd len="sm" w="sm" type="none"/>
          </a:ln>
        </p:spPr>
      </p:cxnSp>
      <p:sp>
        <p:nvSpPr>
          <p:cNvPr id="319" name="Google Shape;319;p35"/>
          <p:cNvSpPr txBox="1"/>
          <p:nvPr>
            <p:ph idx="4294967295" type="body"/>
          </p:nvPr>
        </p:nvSpPr>
        <p:spPr>
          <a:xfrm>
            <a:off x="4825250" y="395550"/>
            <a:ext cx="3955500" cy="33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2F3338"/>
                </a:solidFill>
                <a:highlight>
                  <a:schemeClr val="lt1"/>
                </a:highlight>
                <a:latin typeface="Arial"/>
                <a:ea typeface="Arial"/>
                <a:cs typeface="Arial"/>
                <a:sym typeface="Arial"/>
              </a:rPr>
              <a:t>MTSS - Multi-Tiered System Of Support (CA Dept Of Education) </a:t>
            </a:r>
            <a:r>
              <a:rPr lang="en" sz="1200">
                <a:solidFill>
                  <a:srgbClr val="2F3338"/>
                </a:solidFill>
                <a:highlight>
                  <a:srgbClr val="FFFFFF"/>
                </a:highlight>
                <a:latin typeface="Arial"/>
                <a:ea typeface="Arial"/>
                <a:cs typeface="Arial"/>
                <a:sym typeface="Arial"/>
              </a:rPr>
              <a:t> California’s vast and complex prekindergarten through grade twelve (Prek–12) educational system requires a multifaceted approach that is scalable and sustainable. The California Department of Education’s (CDE) vision of one “coherent system of education” offers an opportunity to build the foundation for educational excellence. Through the use of Implementation Science, Universal Design for Learning (UDL), and the Whole Child approach, among other evidence-based interventions, MTSS affords a full range of academic, behavioral, and social-emotional support for all students to achieve. </a:t>
            </a:r>
            <a:endParaRPr sz="1200">
              <a:solidFill>
                <a:srgbClr val="2F3338"/>
              </a:solidFill>
              <a:highlight>
                <a:srgbClr val="FFFFFF"/>
              </a:highlight>
              <a:latin typeface="Arial"/>
              <a:ea typeface="Arial"/>
              <a:cs typeface="Arial"/>
              <a:sym typeface="Arial"/>
            </a:endParaRPr>
          </a:p>
          <a:p>
            <a:pPr indent="0" lvl="0" marL="914400" rtl="0" algn="l">
              <a:spcBef>
                <a:spcPts val="500"/>
              </a:spcBef>
              <a:spcAft>
                <a:spcPts val="500"/>
              </a:spcAft>
              <a:buNone/>
            </a:pPr>
            <a:r>
              <a:rPr lang="en" sz="1100">
                <a:solidFill>
                  <a:srgbClr val="2F3338"/>
                </a:solidFill>
                <a:highlight>
                  <a:srgbClr val="FFFFFF"/>
                </a:highlight>
                <a:latin typeface="Arial"/>
                <a:ea typeface="Arial"/>
                <a:cs typeface="Arial"/>
                <a:sym typeface="Arial"/>
              </a:rPr>
              <a:t>Definition Of MTSS - Multi-Tiered System Of Support (CA Dept Of Education). Cde.ca.gov. N.p., 2018. Web. 11 May 2018.</a:t>
            </a:r>
            <a:endParaRPr sz="1150"/>
          </a:p>
        </p:txBody>
      </p:sp>
      <p:pic>
        <p:nvPicPr>
          <p:cNvPr id="320" name="Google Shape;320;p35"/>
          <p:cNvPicPr preferRelativeResize="0"/>
          <p:nvPr/>
        </p:nvPicPr>
        <p:blipFill rotWithShape="1">
          <a:blip r:embed="rId3">
            <a:alphaModFix/>
          </a:blip>
          <a:srcRect b="0" l="0" r="0" t="2200"/>
          <a:stretch/>
        </p:blipFill>
        <p:spPr>
          <a:xfrm>
            <a:off x="1126200" y="567550"/>
            <a:ext cx="1906500" cy="1796242"/>
          </a:xfrm>
          <a:prstGeom prst="rect">
            <a:avLst/>
          </a:prstGeom>
          <a:noFill/>
          <a:ln cap="flat" cmpd="sng" w="19050">
            <a:solidFill>
              <a:schemeClr val="accent5"/>
            </a:solidFill>
            <a:prstDash val="dash"/>
            <a:round/>
            <a:headEnd len="sm" w="sm" type="none"/>
            <a:tailEnd len="sm" w="sm" type="none"/>
          </a:ln>
        </p:spPr>
      </p:pic>
      <p:sp>
        <p:nvSpPr>
          <p:cNvPr id="321" name="Google Shape;321;p35"/>
          <p:cNvSpPr txBox="1"/>
          <p:nvPr>
            <p:ph idx="4294967295" type="body"/>
          </p:nvPr>
        </p:nvSpPr>
        <p:spPr>
          <a:xfrm>
            <a:off x="4886850" y="4058575"/>
            <a:ext cx="3999900" cy="5304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1100"/>
              <a:t>Please review:</a:t>
            </a:r>
            <a:r>
              <a:rPr lang="en" sz="1700"/>
              <a:t> </a:t>
            </a:r>
            <a:r>
              <a:rPr lang="en" sz="1300" u="sng">
                <a:solidFill>
                  <a:schemeClr val="hlink"/>
                </a:solidFill>
                <a:hlinkClick r:id="rId4"/>
              </a:rPr>
              <a:t>Guide to MTSS</a:t>
            </a:r>
            <a:r>
              <a:rPr lang="en" sz="1300">
                <a:solidFill>
                  <a:schemeClr val="accent3"/>
                </a:solidFill>
              </a:rPr>
              <a:t> and </a:t>
            </a:r>
            <a:r>
              <a:rPr lang="en" sz="1300" u="sng">
                <a:solidFill>
                  <a:schemeClr val="hlink"/>
                </a:solidFill>
                <a:hlinkClick r:id="rId5"/>
              </a:rPr>
              <a:t>The MTSS Framework</a:t>
            </a:r>
            <a:endParaRPr sz="1300">
              <a:solidFill>
                <a:schemeClr val="accent3"/>
              </a:solidFill>
            </a:endParaRPr>
          </a:p>
        </p:txBody>
      </p:sp>
      <p:sp>
        <p:nvSpPr>
          <p:cNvPr id="322" name="Google Shape;322;p35"/>
          <p:cNvSpPr txBox="1"/>
          <p:nvPr/>
        </p:nvSpPr>
        <p:spPr>
          <a:xfrm>
            <a:off x="433425" y="3000250"/>
            <a:ext cx="3765900" cy="7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Open Sans"/>
                <a:ea typeface="Open Sans"/>
                <a:cs typeface="Open Sans"/>
                <a:sym typeface="Open Sans"/>
              </a:rPr>
              <a:t>What is </a:t>
            </a:r>
            <a:r>
              <a:rPr lang="en" sz="1600">
                <a:solidFill>
                  <a:srgbClr val="990000"/>
                </a:solidFill>
                <a:latin typeface="Open Sans"/>
                <a:ea typeface="Open Sans"/>
                <a:cs typeface="Open Sans"/>
                <a:sym typeface="Open Sans"/>
              </a:rPr>
              <a:t>Multi-Tiered System Of Support (</a:t>
            </a:r>
            <a:r>
              <a:rPr lang="en" sz="1600">
                <a:solidFill>
                  <a:srgbClr val="990000"/>
                </a:solidFill>
                <a:latin typeface="Open Sans"/>
                <a:ea typeface="Open Sans"/>
                <a:cs typeface="Open Sans"/>
                <a:sym typeface="Open Sans"/>
              </a:rPr>
              <a:t>MTSS)</a:t>
            </a:r>
            <a:r>
              <a:rPr lang="en" sz="1600">
                <a:latin typeface="Open Sans"/>
                <a:ea typeface="Open Sans"/>
                <a:cs typeface="Open Sans"/>
                <a:sym typeface="Open Sans"/>
              </a:rPr>
              <a:t> ?  </a:t>
            </a:r>
            <a:endParaRPr sz="1600">
              <a:latin typeface="Open Sans"/>
              <a:ea typeface="Open Sans"/>
              <a:cs typeface="Open Sans"/>
              <a:sym typeface="Open Sans"/>
            </a:endParaRPr>
          </a:p>
        </p:txBody>
      </p:sp>
      <p:sp>
        <p:nvSpPr>
          <p:cNvPr id="323" name="Google Shape;323;p35"/>
          <p:cNvSpPr/>
          <p:nvPr/>
        </p:nvSpPr>
        <p:spPr>
          <a:xfrm>
            <a:off x="433425" y="3895800"/>
            <a:ext cx="1906500" cy="399600"/>
          </a:xfrm>
          <a:prstGeom prst="notch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74E13"/>
              </a:solidFill>
            </a:endParaRPr>
          </a:p>
        </p:txBody>
      </p:sp>
      <p:sp>
        <p:nvSpPr>
          <p:cNvPr id="324" name="Google Shape;324;p35"/>
          <p:cNvSpPr txBox="1"/>
          <p:nvPr/>
        </p:nvSpPr>
        <p:spPr>
          <a:xfrm>
            <a:off x="2499625" y="3603950"/>
            <a:ext cx="1906500" cy="10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latin typeface="Open Sans"/>
                <a:ea typeface="Open Sans"/>
                <a:cs typeface="Open Sans"/>
                <a:sym typeface="Open Sans"/>
              </a:rPr>
              <a:t>A </a:t>
            </a:r>
            <a:r>
              <a:rPr lang="en" sz="1700" u="sng">
                <a:solidFill>
                  <a:schemeClr val="hlink"/>
                </a:solidFill>
                <a:latin typeface="Open Sans"/>
                <a:ea typeface="Open Sans"/>
                <a:cs typeface="Open Sans"/>
                <a:sym typeface="Open Sans"/>
                <a:hlinkClick r:id="rId6"/>
              </a:rPr>
              <a:t>7:00 Intro</a:t>
            </a:r>
            <a:r>
              <a:rPr lang="en" sz="1700">
                <a:latin typeface="Open Sans"/>
                <a:ea typeface="Open Sans"/>
                <a:cs typeface="Open Sans"/>
                <a:sym typeface="Open Sans"/>
              </a:rPr>
              <a:t> by CA Teachers Association </a:t>
            </a:r>
            <a:endParaRPr sz="1700">
              <a:latin typeface="Open Sans"/>
              <a:ea typeface="Open Sans"/>
              <a:cs typeface="Open Sans"/>
              <a:sym typeface="Open Sans"/>
            </a:endParaRPr>
          </a:p>
        </p:txBody>
      </p:sp>
      <p:sp>
        <p:nvSpPr>
          <p:cNvPr id="325" name="Google Shape;325;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6"/>
          <p:cNvSpPr txBox="1"/>
          <p:nvPr>
            <p:ph idx="1" type="body"/>
          </p:nvPr>
        </p:nvSpPr>
        <p:spPr>
          <a:xfrm>
            <a:off x="4807100" y="3730875"/>
            <a:ext cx="4143600" cy="1086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solidFill>
                  <a:schemeClr val="hlink"/>
                </a:solidFill>
                <a:hlinkClick r:id="rId3"/>
              </a:rPr>
              <a:t>MTSS and UDL - How are they related?</a:t>
            </a:r>
            <a:endParaRPr sz="2600"/>
          </a:p>
          <a:p>
            <a:pPr indent="0" lvl="0" marL="0" rtl="0" algn="l">
              <a:spcBef>
                <a:spcPts val="0"/>
              </a:spcBef>
              <a:spcAft>
                <a:spcPts val="0"/>
              </a:spcAft>
              <a:buNone/>
            </a:pPr>
            <a:r>
              <a:t/>
            </a:r>
            <a:endParaRPr sz="1000"/>
          </a:p>
        </p:txBody>
      </p:sp>
      <p:pic>
        <p:nvPicPr>
          <p:cNvPr id="331" name="Google Shape;331;p36"/>
          <p:cNvPicPr preferRelativeResize="0"/>
          <p:nvPr/>
        </p:nvPicPr>
        <p:blipFill>
          <a:blip r:embed="rId4">
            <a:alphaModFix/>
          </a:blip>
          <a:stretch>
            <a:fillRect/>
          </a:stretch>
        </p:blipFill>
        <p:spPr>
          <a:xfrm>
            <a:off x="4848000" y="152400"/>
            <a:ext cx="4143599" cy="3578476"/>
          </a:xfrm>
          <a:prstGeom prst="rect">
            <a:avLst/>
          </a:prstGeom>
          <a:noFill/>
          <a:ln>
            <a:noFill/>
          </a:ln>
        </p:spPr>
      </p:pic>
      <p:pic>
        <p:nvPicPr>
          <p:cNvPr id="332" name="Google Shape;332;p36"/>
          <p:cNvPicPr preferRelativeResize="0"/>
          <p:nvPr/>
        </p:nvPicPr>
        <p:blipFill>
          <a:blip r:embed="rId5">
            <a:alphaModFix/>
          </a:blip>
          <a:stretch>
            <a:fillRect/>
          </a:stretch>
        </p:blipFill>
        <p:spPr>
          <a:xfrm>
            <a:off x="152400" y="152400"/>
            <a:ext cx="4279751" cy="4838700"/>
          </a:xfrm>
          <a:prstGeom prst="rect">
            <a:avLst/>
          </a:prstGeom>
          <a:noFill/>
          <a:ln>
            <a:noFill/>
          </a:ln>
        </p:spPr>
      </p:pic>
      <p:sp>
        <p:nvSpPr>
          <p:cNvPr id="333" name="Google Shape;333;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7"/>
          <p:cNvSpPr txBox="1"/>
          <p:nvPr>
            <p:ph type="title"/>
          </p:nvPr>
        </p:nvSpPr>
        <p:spPr>
          <a:xfrm>
            <a:off x="265500" y="929275"/>
            <a:ext cx="4045200" cy="140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Chapter 4</a:t>
            </a:r>
            <a:endParaRPr/>
          </a:p>
        </p:txBody>
      </p:sp>
      <p:sp>
        <p:nvSpPr>
          <p:cNvPr id="339" name="Google Shape;339;p37"/>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800"/>
              </a:spcAft>
              <a:buNone/>
            </a:pPr>
            <a:r>
              <a:rPr lang="en" sz="2600">
                <a:solidFill>
                  <a:srgbClr val="000000"/>
                </a:solidFill>
              </a:rPr>
              <a:t>Professional Development Resources - Culturally Responsive Teaching (CRT) </a:t>
            </a:r>
            <a:endParaRPr sz="2600">
              <a:solidFill>
                <a:srgbClr val="000000"/>
              </a:solidFill>
            </a:endParaRPr>
          </a:p>
        </p:txBody>
      </p:sp>
      <p:sp>
        <p:nvSpPr>
          <p:cNvPr id="340" name="Google Shape;340;p37"/>
          <p:cNvSpPr txBox="1"/>
          <p:nvPr>
            <p:ph idx="2" type="body"/>
          </p:nvPr>
        </p:nvSpPr>
        <p:spPr>
          <a:xfrm>
            <a:off x="4939500" y="1439225"/>
            <a:ext cx="3837000" cy="28155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b="1" lang="en" sz="1600">
                <a:solidFill>
                  <a:schemeClr val="dk1"/>
                </a:solidFill>
              </a:rPr>
              <a:t>CRT talk</a:t>
            </a:r>
            <a:endParaRPr b="1" sz="1600">
              <a:solidFill>
                <a:schemeClr val="dk1"/>
              </a:solidFill>
            </a:endParaRPr>
          </a:p>
          <a:p>
            <a:pPr indent="-330200" lvl="0" marL="457200" rtl="0" algn="l">
              <a:spcBef>
                <a:spcPts val="0"/>
              </a:spcBef>
              <a:spcAft>
                <a:spcPts val="0"/>
              </a:spcAft>
              <a:buClr>
                <a:schemeClr val="dk1"/>
              </a:buClr>
              <a:buSzPts val="1600"/>
              <a:buChar char="●"/>
            </a:pPr>
            <a:r>
              <a:rPr b="1" lang="en" sz="1600">
                <a:solidFill>
                  <a:schemeClr val="dk1"/>
                </a:solidFill>
              </a:rPr>
              <a:t>CRT framework</a:t>
            </a:r>
            <a:endParaRPr b="1" sz="1600">
              <a:solidFill>
                <a:schemeClr val="dk1"/>
              </a:solidFill>
            </a:endParaRPr>
          </a:p>
          <a:p>
            <a:pPr indent="-330200" lvl="1" marL="914400" rtl="0" algn="l">
              <a:lnSpc>
                <a:spcPct val="100000"/>
              </a:lnSpc>
              <a:spcBef>
                <a:spcPts val="0"/>
              </a:spcBef>
              <a:spcAft>
                <a:spcPts val="0"/>
              </a:spcAft>
              <a:buClr>
                <a:schemeClr val="dk1"/>
              </a:buClr>
              <a:buSzPts val="1600"/>
              <a:buChar char="○"/>
            </a:pPr>
            <a:r>
              <a:rPr b="1" lang="en" sz="1600">
                <a:solidFill>
                  <a:schemeClr val="dk1"/>
                </a:solidFill>
              </a:rPr>
              <a:t>A</a:t>
            </a:r>
            <a:r>
              <a:rPr b="1" lang="en" sz="1600">
                <a:solidFill>
                  <a:schemeClr val="dk1"/>
                </a:solidFill>
              </a:rPr>
              <a:t>wareness</a:t>
            </a:r>
            <a:endParaRPr b="1" sz="1600">
              <a:solidFill>
                <a:schemeClr val="dk1"/>
              </a:solidFill>
            </a:endParaRPr>
          </a:p>
          <a:p>
            <a:pPr indent="-330200" lvl="1" marL="914400" rtl="0" algn="l">
              <a:lnSpc>
                <a:spcPct val="100000"/>
              </a:lnSpc>
              <a:spcBef>
                <a:spcPts val="0"/>
              </a:spcBef>
              <a:spcAft>
                <a:spcPts val="0"/>
              </a:spcAft>
              <a:buClr>
                <a:schemeClr val="dk1"/>
              </a:buClr>
              <a:buSzPts val="1600"/>
              <a:buChar char="○"/>
            </a:pPr>
            <a:r>
              <a:rPr b="1" lang="en" sz="1600">
                <a:solidFill>
                  <a:schemeClr val="dk1"/>
                </a:solidFill>
              </a:rPr>
              <a:t>learning partnerships</a:t>
            </a:r>
            <a:endParaRPr b="1" sz="1600">
              <a:solidFill>
                <a:schemeClr val="dk1"/>
              </a:solidFill>
            </a:endParaRPr>
          </a:p>
          <a:p>
            <a:pPr indent="-330200" lvl="1" marL="914400" rtl="0" algn="l">
              <a:lnSpc>
                <a:spcPct val="100000"/>
              </a:lnSpc>
              <a:spcBef>
                <a:spcPts val="0"/>
              </a:spcBef>
              <a:spcAft>
                <a:spcPts val="0"/>
              </a:spcAft>
              <a:buClr>
                <a:schemeClr val="dk1"/>
              </a:buClr>
              <a:buSzPts val="1600"/>
              <a:buChar char="○"/>
            </a:pPr>
            <a:r>
              <a:rPr b="1" lang="en" sz="1600">
                <a:solidFill>
                  <a:schemeClr val="dk1"/>
                </a:solidFill>
              </a:rPr>
              <a:t>information processing</a:t>
            </a:r>
            <a:endParaRPr b="1" sz="1600">
              <a:solidFill>
                <a:schemeClr val="dk1"/>
              </a:solidFill>
            </a:endParaRPr>
          </a:p>
          <a:p>
            <a:pPr indent="-330200" lvl="1" marL="914400" rtl="0" algn="l">
              <a:lnSpc>
                <a:spcPct val="100000"/>
              </a:lnSpc>
              <a:spcBef>
                <a:spcPts val="0"/>
              </a:spcBef>
              <a:spcAft>
                <a:spcPts val="0"/>
              </a:spcAft>
              <a:buClr>
                <a:schemeClr val="dk1"/>
              </a:buClr>
              <a:buSzPts val="1600"/>
              <a:buChar char="○"/>
            </a:pPr>
            <a:r>
              <a:rPr b="1" lang="en" sz="1600">
                <a:solidFill>
                  <a:schemeClr val="dk1"/>
                </a:solidFill>
              </a:rPr>
              <a:t>community of learners/learning environments</a:t>
            </a:r>
            <a:endParaRPr b="1" sz="1500">
              <a:solidFill>
                <a:schemeClr val="dk1"/>
              </a:solidFill>
            </a:endParaRPr>
          </a:p>
          <a:p>
            <a:pPr indent="0" lvl="0" marL="0" rtl="0" algn="l">
              <a:spcBef>
                <a:spcPts val="0"/>
              </a:spcBef>
              <a:spcAft>
                <a:spcPts val="800"/>
              </a:spcAft>
              <a:buNone/>
            </a:pPr>
            <a:r>
              <a:t/>
            </a:r>
            <a:endParaRPr b="1" sz="1400">
              <a:solidFill>
                <a:srgbClr val="274E13"/>
              </a:solidFill>
            </a:endParaRPr>
          </a:p>
        </p:txBody>
      </p:sp>
      <p:sp>
        <p:nvSpPr>
          <p:cNvPr id="341" name="Google Shape;341;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cxnSp>
        <p:nvCxnSpPr>
          <p:cNvPr id="346" name="Google Shape;346;p38"/>
          <p:cNvCxnSpPr/>
          <p:nvPr/>
        </p:nvCxnSpPr>
        <p:spPr>
          <a:xfrm>
            <a:off x="4478700" y="1819475"/>
            <a:ext cx="18900" cy="2221800"/>
          </a:xfrm>
          <a:prstGeom prst="straightConnector1">
            <a:avLst/>
          </a:prstGeom>
          <a:noFill/>
          <a:ln cap="flat" cmpd="sng" w="19050">
            <a:solidFill>
              <a:schemeClr val="lt2"/>
            </a:solidFill>
            <a:prstDash val="solid"/>
            <a:round/>
            <a:headEnd len="sm" w="sm" type="none"/>
            <a:tailEnd len="sm" w="sm" type="none"/>
          </a:ln>
        </p:spPr>
      </p:cxnSp>
      <p:sp>
        <p:nvSpPr>
          <p:cNvPr id="347" name="Google Shape;347;p38"/>
          <p:cNvSpPr txBox="1"/>
          <p:nvPr>
            <p:ph idx="4294967295" type="body"/>
          </p:nvPr>
        </p:nvSpPr>
        <p:spPr>
          <a:xfrm>
            <a:off x="314900" y="822250"/>
            <a:ext cx="4163700" cy="1557300"/>
          </a:xfrm>
          <a:prstGeom prst="rect">
            <a:avLst/>
          </a:prstGeom>
        </p:spPr>
        <p:txBody>
          <a:bodyPr anchorCtr="0" anchor="t" bIns="91425" lIns="91425" spcFirstLastPara="1" rIns="91425" wrap="square" tIns="91425">
            <a:noAutofit/>
          </a:bodyPr>
          <a:lstStyle/>
          <a:p>
            <a:pPr indent="0" lvl="0" marL="0" rtl="0" algn="l">
              <a:lnSpc>
                <a:spcPct val="136363"/>
              </a:lnSpc>
              <a:spcBef>
                <a:spcPts val="0"/>
              </a:spcBef>
              <a:spcAft>
                <a:spcPts val="0"/>
              </a:spcAft>
              <a:buNone/>
            </a:pPr>
            <a:r>
              <a:rPr lang="en" sz="2250">
                <a:highlight>
                  <a:srgbClr val="FFFFFF"/>
                </a:highlight>
              </a:rPr>
              <a:t>Watch: </a:t>
            </a:r>
            <a:r>
              <a:rPr lang="en" sz="2250" u="sng">
                <a:solidFill>
                  <a:schemeClr val="hlink"/>
                </a:solidFill>
                <a:highlight>
                  <a:srgbClr val="FFFFFF"/>
                </a:highlight>
                <a:hlinkClick r:id="rId3"/>
              </a:rPr>
              <a:t>'Culturally Responsive Teaching' by Dr. Zaretta Hammond</a:t>
            </a:r>
            <a:r>
              <a:rPr lang="en" sz="2250">
                <a:highlight>
                  <a:srgbClr val="FFFFFF"/>
                </a:highlight>
              </a:rPr>
              <a:t> </a:t>
            </a:r>
            <a:r>
              <a:rPr lang="en" sz="1550">
                <a:highlight>
                  <a:srgbClr val="FFFFFF"/>
                </a:highlight>
              </a:rPr>
              <a:t>(22:49)</a:t>
            </a:r>
            <a:endParaRPr sz="1550">
              <a:solidFill>
                <a:srgbClr val="111111"/>
              </a:solidFill>
              <a:highlight>
                <a:srgbClr val="FFFFFF"/>
              </a:highlight>
            </a:endParaRPr>
          </a:p>
          <a:p>
            <a:pPr indent="0" lvl="0" marL="0" rtl="0" algn="l">
              <a:lnSpc>
                <a:spcPct val="136363"/>
              </a:lnSpc>
              <a:spcBef>
                <a:spcPts val="1500"/>
              </a:spcBef>
              <a:spcAft>
                <a:spcPts val="1500"/>
              </a:spcAft>
              <a:buNone/>
            </a:pPr>
            <a:r>
              <a:t/>
            </a:r>
            <a:endParaRPr sz="2250"/>
          </a:p>
        </p:txBody>
      </p:sp>
      <p:sp>
        <p:nvSpPr>
          <p:cNvPr id="348" name="Google Shape;348;p38"/>
          <p:cNvSpPr txBox="1"/>
          <p:nvPr>
            <p:ph idx="4294967295" type="body"/>
          </p:nvPr>
        </p:nvSpPr>
        <p:spPr>
          <a:xfrm>
            <a:off x="519075" y="2170175"/>
            <a:ext cx="3719700" cy="26325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350">
                <a:solidFill>
                  <a:srgbClr val="030303"/>
                </a:solidFill>
                <a:highlight>
                  <a:srgbClr val="F9F9F9"/>
                </a:highlight>
              </a:rPr>
              <a:t>The author of "Culturally Responsive Teaching (CRT) and the Brain" (2014) explains how her personal experiences led her to investigate what children need to have an academic mindset. Dr. Hammond also explains how "grit" and "pep talks" aren't the solution when early learners struggle during The Learning Pit. </a:t>
            </a:r>
            <a:endParaRPr b="1" sz="2300">
              <a:solidFill>
                <a:schemeClr val="accent3"/>
              </a:solidFill>
            </a:endParaRPr>
          </a:p>
        </p:txBody>
      </p:sp>
      <p:pic>
        <p:nvPicPr>
          <p:cNvPr id="349" name="Google Shape;349;p38"/>
          <p:cNvPicPr preferRelativeResize="0"/>
          <p:nvPr/>
        </p:nvPicPr>
        <p:blipFill>
          <a:blip r:embed="rId4">
            <a:alphaModFix/>
          </a:blip>
          <a:stretch>
            <a:fillRect/>
          </a:stretch>
        </p:blipFill>
        <p:spPr>
          <a:xfrm>
            <a:off x="4804825" y="951775"/>
            <a:ext cx="3801325" cy="2815249"/>
          </a:xfrm>
          <a:prstGeom prst="rect">
            <a:avLst/>
          </a:prstGeom>
          <a:noFill/>
          <a:ln cap="flat" cmpd="sng" w="19050">
            <a:solidFill>
              <a:schemeClr val="accent5"/>
            </a:solidFill>
            <a:prstDash val="dash"/>
            <a:round/>
            <a:headEnd len="sm" w="sm" type="none"/>
            <a:tailEnd len="sm" w="sm" type="none"/>
          </a:ln>
        </p:spPr>
      </p:pic>
      <p:sp>
        <p:nvSpPr>
          <p:cNvPr id="350" name="Google Shape;350;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9"/>
          <p:cNvSpPr txBox="1"/>
          <p:nvPr>
            <p:ph type="title"/>
          </p:nvPr>
        </p:nvSpPr>
        <p:spPr>
          <a:xfrm>
            <a:off x="732425" y="1250475"/>
            <a:ext cx="7698900" cy="3334800"/>
          </a:xfrm>
          <a:prstGeom prst="rect">
            <a:avLst/>
          </a:prstGeom>
        </p:spPr>
        <p:txBody>
          <a:bodyPr anchorCtr="0" anchor="ctr" bIns="91425" lIns="91425" spcFirstLastPara="1" rIns="91425" wrap="square" tIns="91425">
            <a:noAutofit/>
          </a:bodyPr>
          <a:lstStyle/>
          <a:p>
            <a:pPr indent="-384175" lvl="0" marL="457200" rtl="0" algn="l">
              <a:spcBef>
                <a:spcPts val="0"/>
              </a:spcBef>
              <a:spcAft>
                <a:spcPts val="0"/>
              </a:spcAft>
              <a:buSzPts val="2450"/>
              <a:buFont typeface="Open Sans"/>
              <a:buAutoNum type="arabicPeriod"/>
            </a:pPr>
            <a:r>
              <a:rPr lang="en" sz="2450">
                <a:solidFill>
                  <a:srgbClr val="980000"/>
                </a:solidFill>
                <a:highlight>
                  <a:srgbClr val="F9F9F9"/>
                </a:highlight>
                <a:latin typeface="Open Sans"/>
                <a:ea typeface="Open Sans"/>
                <a:cs typeface="Open Sans"/>
                <a:sym typeface="Open Sans"/>
              </a:rPr>
              <a:t>You will read four aspects of CRT - </a:t>
            </a:r>
            <a:r>
              <a:rPr lang="en" sz="2450">
                <a:solidFill>
                  <a:srgbClr val="3D85C6"/>
                </a:solidFill>
                <a:highlight>
                  <a:srgbClr val="F9F9F9"/>
                </a:highlight>
                <a:latin typeface="Open Sans"/>
                <a:ea typeface="Open Sans"/>
                <a:cs typeface="Open Sans"/>
                <a:sym typeface="Open Sans"/>
              </a:rPr>
              <a:t>awareness</a:t>
            </a:r>
            <a:r>
              <a:rPr lang="en" sz="2450">
                <a:solidFill>
                  <a:srgbClr val="980000"/>
                </a:solidFill>
                <a:highlight>
                  <a:srgbClr val="F9F9F9"/>
                </a:highlight>
                <a:latin typeface="Open Sans"/>
                <a:ea typeface="Open Sans"/>
                <a:cs typeface="Open Sans"/>
                <a:sym typeface="Open Sans"/>
              </a:rPr>
              <a:t>, </a:t>
            </a:r>
            <a:r>
              <a:rPr lang="en" sz="2450">
                <a:solidFill>
                  <a:srgbClr val="FF00FF"/>
                </a:solidFill>
                <a:highlight>
                  <a:srgbClr val="F9F9F9"/>
                </a:highlight>
                <a:latin typeface="Open Sans"/>
                <a:ea typeface="Open Sans"/>
                <a:cs typeface="Open Sans"/>
                <a:sym typeface="Open Sans"/>
              </a:rPr>
              <a:t>learning partnerships</a:t>
            </a:r>
            <a:r>
              <a:rPr lang="en" sz="2450">
                <a:solidFill>
                  <a:srgbClr val="980000"/>
                </a:solidFill>
                <a:highlight>
                  <a:srgbClr val="F9F9F9"/>
                </a:highlight>
                <a:latin typeface="Open Sans"/>
                <a:ea typeface="Open Sans"/>
                <a:cs typeface="Open Sans"/>
                <a:sym typeface="Open Sans"/>
              </a:rPr>
              <a:t>, </a:t>
            </a:r>
            <a:r>
              <a:rPr lang="en" sz="2450">
                <a:solidFill>
                  <a:schemeClr val="accent5"/>
                </a:solidFill>
                <a:highlight>
                  <a:srgbClr val="F9F9F9"/>
                </a:highlight>
                <a:latin typeface="Open Sans"/>
                <a:ea typeface="Open Sans"/>
                <a:cs typeface="Open Sans"/>
                <a:sym typeface="Open Sans"/>
              </a:rPr>
              <a:t>information processing</a:t>
            </a:r>
            <a:r>
              <a:rPr lang="en" sz="2450">
                <a:solidFill>
                  <a:srgbClr val="980000"/>
                </a:solidFill>
                <a:highlight>
                  <a:srgbClr val="F9F9F9"/>
                </a:highlight>
                <a:latin typeface="Open Sans"/>
                <a:ea typeface="Open Sans"/>
                <a:cs typeface="Open Sans"/>
                <a:sym typeface="Open Sans"/>
              </a:rPr>
              <a:t>, and </a:t>
            </a:r>
            <a:r>
              <a:rPr lang="en" sz="2450">
                <a:solidFill>
                  <a:srgbClr val="F1C232"/>
                </a:solidFill>
                <a:highlight>
                  <a:srgbClr val="F9F9F9"/>
                </a:highlight>
                <a:latin typeface="Open Sans"/>
                <a:ea typeface="Open Sans"/>
                <a:cs typeface="Open Sans"/>
                <a:sym typeface="Open Sans"/>
              </a:rPr>
              <a:t>community of learners/learning environments</a:t>
            </a:r>
            <a:r>
              <a:rPr lang="en" sz="2450">
                <a:solidFill>
                  <a:srgbClr val="980000"/>
                </a:solidFill>
                <a:highlight>
                  <a:srgbClr val="F9F9F9"/>
                </a:highlight>
                <a:latin typeface="Open Sans"/>
                <a:ea typeface="Open Sans"/>
                <a:cs typeface="Open Sans"/>
                <a:sym typeface="Open Sans"/>
              </a:rPr>
              <a:t>. </a:t>
            </a:r>
            <a:endParaRPr sz="2450">
              <a:solidFill>
                <a:srgbClr val="980000"/>
              </a:solidFill>
              <a:highlight>
                <a:srgbClr val="F9F9F9"/>
              </a:highlight>
              <a:latin typeface="Open Sans"/>
              <a:ea typeface="Open Sans"/>
              <a:cs typeface="Open Sans"/>
              <a:sym typeface="Open Sans"/>
            </a:endParaRPr>
          </a:p>
          <a:p>
            <a:pPr indent="0" lvl="0" marL="0" rtl="0" algn="l">
              <a:spcBef>
                <a:spcPts val="0"/>
              </a:spcBef>
              <a:spcAft>
                <a:spcPts val="0"/>
              </a:spcAft>
              <a:buNone/>
            </a:pPr>
            <a:r>
              <a:t/>
            </a:r>
            <a:endParaRPr sz="2450">
              <a:solidFill>
                <a:srgbClr val="030303"/>
              </a:solidFill>
              <a:highlight>
                <a:srgbClr val="F9F9F9"/>
              </a:highlight>
              <a:latin typeface="Open Sans"/>
              <a:ea typeface="Open Sans"/>
              <a:cs typeface="Open Sans"/>
              <a:sym typeface="Open Sans"/>
            </a:endParaRPr>
          </a:p>
          <a:p>
            <a:pPr indent="-384175" lvl="0" marL="457200" rtl="0" algn="l">
              <a:spcBef>
                <a:spcPts val="0"/>
              </a:spcBef>
              <a:spcAft>
                <a:spcPts val="0"/>
              </a:spcAft>
              <a:buClr>
                <a:srgbClr val="0B5394"/>
              </a:buClr>
              <a:buSzPts val="2450"/>
              <a:buFont typeface="Open Sans"/>
              <a:buAutoNum type="arabicPeriod"/>
            </a:pPr>
            <a:r>
              <a:rPr lang="en" sz="2450">
                <a:solidFill>
                  <a:srgbClr val="0B5394"/>
                </a:solidFill>
                <a:highlight>
                  <a:srgbClr val="F9F9F9"/>
                </a:highlight>
                <a:latin typeface="Open Sans"/>
                <a:ea typeface="Open Sans"/>
                <a:cs typeface="Open Sans"/>
                <a:sym typeface="Open Sans"/>
              </a:rPr>
              <a:t>Choose one aspect to focus on at a time so you can make clear goals for your growth.</a:t>
            </a:r>
            <a:endParaRPr sz="2450">
              <a:solidFill>
                <a:srgbClr val="030303"/>
              </a:solidFill>
              <a:highlight>
                <a:srgbClr val="F9F9F9"/>
              </a:highlight>
              <a:latin typeface="Open Sans"/>
              <a:ea typeface="Open Sans"/>
              <a:cs typeface="Open Sans"/>
              <a:sym typeface="Open Sans"/>
            </a:endParaRPr>
          </a:p>
        </p:txBody>
      </p:sp>
      <p:sp>
        <p:nvSpPr>
          <p:cNvPr id="356" name="Google Shape;356;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7" name="Google Shape;357;p39"/>
          <p:cNvSpPr txBox="1"/>
          <p:nvPr/>
        </p:nvSpPr>
        <p:spPr>
          <a:xfrm>
            <a:off x="512375" y="571500"/>
            <a:ext cx="8139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4200">
                <a:solidFill>
                  <a:srgbClr val="9900FF"/>
                </a:solidFill>
                <a:latin typeface="Economica"/>
                <a:ea typeface="Economica"/>
                <a:cs typeface="Economica"/>
                <a:sym typeface="Economica"/>
              </a:rPr>
              <a:t>Framework for Culturally Responsive Teachers</a:t>
            </a:r>
            <a:endParaRPr sz="4200">
              <a:solidFill>
                <a:srgbClr val="9900FF"/>
              </a:solidFill>
              <a:latin typeface="Economica"/>
              <a:ea typeface="Economica"/>
              <a:cs typeface="Economica"/>
              <a:sym typeface="Economic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3" name="Google Shape;363;p40"/>
          <p:cNvSpPr txBox="1"/>
          <p:nvPr/>
        </p:nvSpPr>
        <p:spPr>
          <a:xfrm>
            <a:off x="298350" y="4569375"/>
            <a:ext cx="85473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100">
                <a:solidFill>
                  <a:schemeClr val="dk1"/>
                </a:solidFill>
              </a:rPr>
              <a:t>				</a:t>
            </a:r>
            <a:endParaRPr>
              <a:latin typeface="Open Sans"/>
              <a:ea typeface="Open Sans"/>
              <a:cs typeface="Open Sans"/>
              <a:sym typeface="Open Sans"/>
            </a:endParaRPr>
          </a:p>
        </p:txBody>
      </p:sp>
      <p:pic>
        <p:nvPicPr>
          <p:cNvPr id="364" name="Google Shape;364;p40"/>
          <p:cNvPicPr preferRelativeResize="0"/>
          <p:nvPr/>
        </p:nvPicPr>
        <p:blipFill>
          <a:blip r:embed="rId3">
            <a:alphaModFix/>
          </a:blip>
          <a:stretch>
            <a:fillRect/>
          </a:stretch>
        </p:blipFill>
        <p:spPr>
          <a:xfrm>
            <a:off x="2296613" y="43350"/>
            <a:ext cx="4066026" cy="5056800"/>
          </a:xfrm>
          <a:prstGeom prst="rect">
            <a:avLst/>
          </a:prstGeom>
          <a:noFill/>
          <a:ln cap="flat" cmpd="sng" w="19050">
            <a:solidFill>
              <a:srgbClr val="4A86E8"/>
            </a:solidFill>
            <a:prstDash val="solid"/>
            <a:round/>
            <a:headEnd len="sm" w="sm" type="none"/>
            <a:tailEnd len="sm" w="sm" type="none"/>
          </a:ln>
        </p:spPr>
      </p:pic>
      <p:sp>
        <p:nvSpPr>
          <p:cNvPr id="365" name="Google Shape;365;p40"/>
          <p:cNvSpPr txBox="1"/>
          <p:nvPr/>
        </p:nvSpPr>
        <p:spPr>
          <a:xfrm rot="1017">
            <a:off x="269218" y="2140472"/>
            <a:ext cx="2027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FF9900"/>
                </a:solidFill>
                <a:latin typeface="Open Sans"/>
                <a:ea typeface="Open Sans"/>
                <a:cs typeface="Open Sans"/>
                <a:sym typeface="Open Sans"/>
              </a:rPr>
              <a:t>Overview</a:t>
            </a:r>
            <a:endParaRPr sz="3200">
              <a:solidFill>
                <a:srgbClr val="FF9900"/>
              </a:solidFill>
              <a:latin typeface="Open Sans"/>
              <a:ea typeface="Open Sans"/>
              <a:cs typeface="Open Sans"/>
              <a:sym typeface="Open Sans"/>
            </a:endParaRPr>
          </a:p>
        </p:txBody>
      </p:sp>
      <p:sp>
        <p:nvSpPr>
          <p:cNvPr id="366" name="Google Shape;366;p40"/>
          <p:cNvSpPr txBox="1"/>
          <p:nvPr/>
        </p:nvSpPr>
        <p:spPr>
          <a:xfrm rot="-942">
            <a:off x="6631865" y="2460858"/>
            <a:ext cx="21897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Hammond, Z. L. (2014). Culturally responsive teaching and the brain: Promoting authentic engagement and rigor among culturally and linguistically diverse students. Thousand Oaks: SAGE (p. 17)</a:t>
            </a:r>
            <a:endParaRPr>
              <a:latin typeface="Open Sans"/>
              <a:ea typeface="Open Sans"/>
              <a:cs typeface="Open Sans"/>
              <a:sym typeface="Open Sans"/>
            </a:endParaRPr>
          </a:p>
        </p:txBody>
      </p:sp>
      <p:pic>
        <p:nvPicPr>
          <p:cNvPr id="367" name="Google Shape;367;p40"/>
          <p:cNvPicPr preferRelativeResize="0"/>
          <p:nvPr/>
        </p:nvPicPr>
        <p:blipFill>
          <a:blip r:embed="rId4">
            <a:alphaModFix/>
          </a:blip>
          <a:stretch>
            <a:fillRect/>
          </a:stretch>
        </p:blipFill>
        <p:spPr>
          <a:xfrm>
            <a:off x="6663575" y="507275"/>
            <a:ext cx="1714497" cy="14982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1"/>
          <p:cNvSpPr txBox="1"/>
          <p:nvPr>
            <p:ph type="title"/>
          </p:nvPr>
        </p:nvSpPr>
        <p:spPr>
          <a:xfrm>
            <a:off x="311700" y="315925"/>
            <a:ext cx="8520600" cy="831300"/>
          </a:xfrm>
          <a:prstGeom prst="rect">
            <a:avLst/>
          </a:prstGeom>
          <a:solidFill>
            <a:srgbClr val="E6B8AF"/>
          </a:solidFill>
        </p:spPr>
        <p:txBody>
          <a:bodyPr anchorCtr="0" anchor="b" bIns="91425" lIns="91425" spcFirstLastPara="1" rIns="91425" wrap="square" tIns="91425">
            <a:noAutofit/>
          </a:bodyPr>
          <a:lstStyle/>
          <a:p>
            <a:pPr indent="0" lvl="0" marL="0" rtl="0" algn="l">
              <a:spcBef>
                <a:spcPts val="0"/>
              </a:spcBef>
              <a:spcAft>
                <a:spcPts val="0"/>
              </a:spcAft>
              <a:buNone/>
            </a:pPr>
            <a:r>
              <a:rPr lang="en"/>
              <a:t>Practice Area I: Awareness</a:t>
            </a:r>
            <a:endParaRPr/>
          </a:p>
        </p:txBody>
      </p:sp>
      <p:sp>
        <p:nvSpPr>
          <p:cNvPr id="373" name="Google Shape;373;p41"/>
          <p:cNvSpPr txBox="1"/>
          <p:nvPr>
            <p:ph idx="1" type="body"/>
          </p:nvPr>
        </p:nvSpPr>
        <p:spPr>
          <a:xfrm>
            <a:off x="146950" y="1225225"/>
            <a:ext cx="86853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Char char="●"/>
            </a:pPr>
            <a:r>
              <a:rPr lang="en">
                <a:solidFill>
                  <a:srgbClr val="0B5394"/>
                </a:solidFill>
              </a:rPr>
              <a:t>Every culturally responsive teacher develops a socio-political consciousness, an understanding that we live in a racialized society that gives unearned privilege to some while others experience unearned disadvantage because of race, gender, class, or language. </a:t>
            </a:r>
            <a:endParaRPr>
              <a:solidFill>
                <a:srgbClr val="0B5394"/>
              </a:solidFill>
            </a:endParaRPr>
          </a:p>
          <a:p>
            <a:pPr indent="-342900" lvl="0" marL="457200" rtl="0" algn="l">
              <a:spcBef>
                <a:spcPts val="0"/>
              </a:spcBef>
              <a:spcAft>
                <a:spcPts val="0"/>
              </a:spcAft>
              <a:buClr>
                <a:srgbClr val="FF9900"/>
              </a:buClr>
              <a:buSzPts val="1800"/>
              <a:buChar char="●"/>
            </a:pPr>
            <a:r>
              <a:rPr lang="en">
                <a:solidFill>
                  <a:srgbClr val="FF9900"/>
                </a:solidFill>
              </a:rPr>
              <a:t>They are aware of the role that schools play in both perpetuating and </a:t>
            </a:r>
            <a:r>
              <a:rPr lang="en">
                <a:solidFill>
                  <a:srgbClr val="FF9900"/>
                </a:solidFill>
              </a:rPr>
              <a:t>challenging</a:t>
            </a:r>
            <a:r>
              <a:rPr lang="en">
                <a:solidFill>
                  <a:srgbClr val="FF9900"/>
                </a:solidFill>
              </a:rPr>
              <a:t> those inequities.</a:t>
            </a:r>
            <a:endParaRPr>
              <a:solidFill>
                <a:srgbClr val="FF9900"/>
              </a:solidFill>
            </a:endParaRPr>
          </a:p>
          <a:p>
            <a:pPr indent="-342900" lvl="0" marL="457200" rtl="0" algn="l">
              <a:spcBef>
                <a:spcPts val="0"/>
              </a:spcBef>
              <a:spcAft>
                <a:spcPts val="0"/>
              </a:spcAft>
              <a:buClr>
                <a:srgbClr val="0B5394"/>
              </a:buClr>
              <a:buSzPts val="1800"/>
              <a:buChar char="●"/>
            </a:pPr>
            <a:r>
              <a:rPr lang="en">
                <a:solidFill>
                  <a:srgbClr val="0B5394"/>
                </a:solidFill>
              </a:rPr>
              <a:t>They are also aware of the impact of their own cultural lens on interpreting and evaluating students’ individual or collective behavior that might lead to low </a:t>
            </a:r>
            <a:r>
              <a:rPr lang="en">
                <a:solidFill>
                  <a:srgbClr val="0B5394"/>
                </a:solidFill>
              </a:rPr>
              <a:t>expectations</a:t>
            </a:r>
            <a:r>
              <a:rPr lang="en">
                <a:solidFill>
                  <a:srgbClr val="0B5394"/>
                </a:solidFill>
              </a:rPr>
              <a:t> or undervaluing the knowledge and skills they bring to school.                                      (</a:t>
            </a:r>
            <a:r>
              <a:rPr lang="en">
                <a:solidFill>
                  <a:srgbClr val="000000"/>
                </a:solidFill>
              </a:rPr>
              <a:t>Hammond, 2014, p. 18)</a:t>
            </a:r>
            <a:endParaRPr>
              <a:solidFill>
                <a:srgbClr val="000000"/>
              </a:solidFill>
            </a:endParaRPr>
          </a:p>
        </p:txBody>
      </p:sp>
      <p:sp>
        <p:nvSpPr>
          <p:cNvPr id="374" name="Google Shape;374;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cxnSp>
        <p:nvCxnSpPr>
          <p:cNvPr id="79" name="Google Shape;79;p15"/>
          <p:cNvCxnSpPr/>
          <p:nvPr/>
        </p:nvCxnSpPr>
        <p:spPr>
          <a:xfrm flipH="1" rot="10800000">
            <a:off x="320125" y="2914787"/>
            <a:ext cx="8330700" cy="8400"/>
          </a:xfrm>
          <a:prstGeom prst="straightConnector1">
            <a:avLst/>
          </a:prstGeom>
          <a:noFill/>
          <a:ln cap="flat" cmpd="sng" w="19050">
            <a:solidFill>
              <a:schemeClr val="dk1"/>
            </a:solidFill>
            <a:prstDash val="dot"/>
            <a:round/>
            <a:headEnd len="sm" w="sm" type="none"/>
            <a:tailEnd len="sm" w="sm" type="none"/>
          </a:ln>
        </p:spPr>
      </p:cxnSp>
      <p:sp>
        <p:nvSpPr>
          <p:cNvPr id="80" name="Google Shape;80;p1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Overview</a:t>
            </a:r>
            <a:endParaRPr/>
          </a:p>
        </p:txBody>
      </p:sp>
      <p:grpSp>
        <p:nvGrpSpPr>
          <p:cNvPr id="81" name="Google Shape;81;p15"/>
          <p:cNvGrpSpPr/>
          <p:nvPr/>
        </p:nvGrpSpPr>
        <p:grpSpPr>
          <a:xfrm>
            <a:off x="369350" y="2864883"/>
            <a:ext cx="129000" cy="770742"/>
            <a:chOff x="369350" y="2864883"/>
            <a:chExt cx="129000" cy="770742"/>
          </a:xfrm>
        </p:grpSpPr>
        <p:sp>
          <p:nvSpPr>
            <p:cNvPr id="82" name="Google Shape;82;p15"/>
            <p:cNvSpPr/>
            <p:nvPr/>
          </p:nvSpPr>
          <p:spPr>
            <a:xfrm>
              <a:off x="369350" y="2864883"/>
              <a:ext cx="1290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 name="Google Shape;83;p15"/>
            <p:cNvCxnSpPr/>
            <p:nvPr/>
          </p:nvCxnSpPr>
          <p:spPr>
            <a:xfrm>
              <a:off x="433850" y="2991525"/>
              <a:ext cx="0" cy="644100"/>
            </a:xfrm>
            <a:prstGeom prst="straightConnector1">
              <a:avLst/>
            </a:prstGeom>
            <a:noFill/>
            <a:ln cap="flat" cmpd="sng" w="9525">
              <a:solidFill>
                <a:schemeClr val="accent1"/>
              </a:solidFill>
              <a:prstDash val="solid"/>
              <a:round/>
              <a:headEnd len="sm" w="sm" type="none"/>
              <a:tailEnd len="med" w="med" type="oval"/>
            </a:ln>
          </p:spPr>
        </p:cxnSp>
      </p:grpSp>
      <p:sp>
        <p:nvSpPr>
          <p:cNvPr id="84" name="Google Shape;84;p15"/>
          <p:cNvSpPr txBox="1"/>
          <p:nvPr>
            <p:ph idx="4294967295" type="body"/>
          </p:nvPr>
        </p:nvSpPr>
        <p:spPr>
          <a:xfrm>
            <a:off x="464100" y="3238050"/>
            <a:ext cx="1766400" cy="1550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b="1" lang="en"/>
              <a:t>Chapter 1 </a:t>
            </a:r>
            <a:endParaRPr b="1"/>
          </a:p>
          <a:p>
            <a:pPr indent="0" lvl="0" marL="0" rtl="0" algn="l">
              <a:spcBef>
                <a:spcPts val="1000"/>
              </a:spcBef>
              <a:spcAft>
                <a:spcPts val="0"/>
              </a:spcAft>
              <a:buNone/>
            </a:pPr>
            <a:r>
              <a:rPr lang="en" sz="1100"/>
              <a:t>Understanding Program Expectations for Student Teachers (ST)</a:t>
            </a:r>
            <a:endParaRPr sz="1100"/>
          </a:p>
          <a:p>
            <a:pPr indent="0" lvl="0" marL="0" rtl="0" algn="l">
              <a:spcBef>
                <a:spcPts val="0"/>
              </a:spcBef>
              <a:spcAft>
                <a:spcPts val="0"/>
              </a:spcAft>
              <a:buNone/>
            </a:pPr>
            <a:r>
              <a:t/>
            </a:r>
            <a:endParaRPr sz="1100"/>
          </a:p>
        </p:txBody>
      </p:sp>
      <p:grpSp>
        <p:nvGrpSpPr>
          <p:cNvPr id="85" name="Google Shape;85;p15"/>
          <p:cNvGrpSpPr/>
          <p:nvPr/>
        </p:nvGrpSpPr>
        <p:grpSpPr>
          <a:xfrm>
            <a:off x="1717300" y="1750997"/>
            <a:ext cx="129000" cy="1128344"/>
            <a:chOff x="1553050" y="1736575"/>
            <a:chExt cx="129000" cy="1254971"/>
          </a:xfrm>
        </p:grpSpPr>
        <p:sp>
          <p:nvSpPr>
            <p:cNvPr id="86" name="Google Shape;86;p15"/>
            <p:cNvSpPr/>
            <p:nvPr/>
          </p:nvSpPr>
          <p:spPr>
            <a:xfrm>
              <a:off x="1553050" y="2862546"/>
              <a:ext cx="1290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7" name="Google Shape;87;p15"/>
            <p:cNvCxnSpPr/>
            <p:nvPr/>
          </p:nvCxnSpPr>
          <p:spPr>
            <a:xfrm rot="10800000">
              <a:off x="1614125" y="1736575"/>
              <a:ext cx="0" cy="1128300"/>
            </a:xfrm>
            <a:prstGeom prst="straightConnector1">
              <a:avLst/>
            </a:prstGeom>
            <a:noFill/>
            <a:ln cap="flat" cmpd="sng" w="9525">
              <a:solidFill>
                <a:schemeClr val="accent1"/>
              </a:solidFill>
              <a:prstDash val="solid"/>
              <a:round/>
              <a:headEnd len="sm" w="sm" type="none"/>
              <a:tailEnd len="med" w="med" type="oval"/>
            </a:ln>
          </p:spPr>
        </p:cxnSp>
      </p:grpSp>
      <p:sp>
        <p:nvSpPr>
          <p:cNvPr id="88" name="Google Shape;88;p15"/>
          <p:cNvSpPr txBox="1"/>
          <p:nvPr>
            <p:ph idx="4294967295" type="body"/>
          </p:nvPr>
        </p:nvSpPr>
        <p:spPr>
          <a:xfrm>
            <a:off x="1793500" y="1505925"/>
            <a:ext cx="2174400" cy="109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Chapter 2</a:t>
            </a:r>
            <a:endParaRPr b="1"/>
          </a:p>
          <a:p>
            <a:pPr indent="0" lvl="0" marL="0" rtl="0" algn="l">
              <a:spcBef>
                <a:spcPts val="0"/>
              </a:spcBef>
              <a:spcAft>
                <a:spcPts val="0"/>
              </a:spcAft>
              <a:buNone/>
            </a:pPr>
            <a:r>
              <a:rPr lang="en" sz="1100"/>
              <a:t>Cooperating Teacher (CT) Roles, Responsibilities, &amp; Strategies</a:t>
            </a:r>
            <a:endParaRPr sz="1100"/>
          </a:p>
        </p:txBody>
      </p:sp>
      <p:grpSp>
        <p:nvGrpSpPr>
          <p:cNvPr id="89" name="Google Shape;89;p15"/>
          <p:cNvGrpSpPr/>
          <p:nvPr/>
        </p:nvGrpSpPr>
        <p:grpSpPr>
          <a:xfrm>
            <a:off x="3169675" y="2851333"/>
            <a:ext cx="129000" cy="773079"/>
            <a:chOff x="3484800" y="2862533"/>
            <a:chExt cx="129000" cy="773079"/>
          </a:xfrm>
        </p:grpSpPr>
        <p:sp>
          <p:nvSpPr>
            <p:cNvPr id="90" name="Google Shape;90;p15"/>
            <p:cNvSpPr/>
            <p:nvPr/>
          </p:nvSpPr>
          <p:spPr>
            <a:xfrm>
              <a:off x="3484800" y="2862533"/>
              <a:ext cx="1290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1" name="Google Shape;91;p15"/>
            <p:cNvCxnSpPr/>
            <p:nvPr/>
          </p:nvCxnSpPr>
          <p:spPr>
            <a:xfrm>
              <a:off x="3546200" y="2991513"/>
              <a:ext cx="0" cy="644100"/>
            </a:xfrm>
            <a:prstGeom prst="straightConnector1">
              <a:avLst/>
            </a:prstGeom>
            <a:noFill/>
            <a:ln cap="flat" cmpd="sng" w="9525">
              <a:solidFill>
                <a:schemeClr val="accent1"/>
              </a:solidFill>
              <a:prstDash val="solid"/>
              <a:round/>
              <a:headEnd len="sm" w="sm" type="none"/>
              <a:tailEnd len="med" w="med" type="oval"/>
            </a:ln>
          </p:spPr>
        </p:cxnSp>
      </p:grpSp>
      <p:sp>
        <p:nvSpPr>
          <p:cNvPr id="92" name="Google Shape;92;p15"/>
          <p:cNvSpPr txBox="1"/>
          <p:nvPr>
            <p:ph idx="4294967295" type="body"/>
          </p:nvPr>
        </p:nvSpPr>
        <p:spPr>
          <a:xfrm>
            <a:off x="6390850" y="3407700"/>
            <a:ext cx="2174400" cy="12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Chapter 5</a:t>
            </a:r>
            <a:endParaRPr b="1"/>
          </a:p>
          <a:p>
            <a:pPr indent="0" lvl="0" marL="0" rtl="0" algn="l">
              <a:spcBef>
                <a:spcPts val="0"/>
              </a:spcBef>
              <a:spcAft>
                <a:spcPts val="0"/>
              </a:spcAft>
              <a:buClr>
                <a:schemeClr val="dk1"/>
              </a:buClr>
              <a:buSzPts val="1100"/>
              <a:buFont typeface="Arial"/>
              <a:buNone/>
            </a:pPr>
            <a:r>
              <a:rPr lang="en" sz="1100"/>
              <a:t>Review and Reflections</a:t>
            </a:r>
            <a:endParaRPr sz="1100"/>
          </a:p>
          <a:p>
            <a:pPr indent="0" lvl="0" marL="0" rtl="0" algn="l">
              <a:spcBef>
                <a:spcPts val="0"/>
              </a:spcBef>
              <a:spcAft>
                <a:spcPts val="0"/>
              </a:spcAft>
              <a:buNone/>
            </a:pPr>
            <a:r>
              <a:t/>
            </a:r>
            <a:endParaRPr b="1"/>
          </a:p>
        </p:txBody>
      </p:sp>
      <p:grpSp>
        <p:nvGrpSpPr>
          <p:cNvPr id="93" name="Google Shape;93;p15"/>
          <p:cNvGrpSpPr/>
          <p:nvPr/>
        </p:nvGrpSpPr>
        <p:grpSpPr>
          <a:xfrm>
            <a:off x="5064675" y="1744790"/>
            <a:ext cx="129000" cy="1128297"/>
            <a:chOff x="5144075" y="1736575"/>
            <a:chExt cx="129000" cy="1257296"/>
          </a:xfrm>
        </p:grpSpPr>
        <p:sp>
          <p:nvSpPr>
            <p:cNvPr id="94" name="Google Shape;94;p15"/>
            <p:cNvSpPr/>
            <p:nvPr/>
          </p:nvSpPr>
          <p:spPr>
            <a:xfrm>
              <a:off x="5144075" y="2864871"/>
              <a:ext cx="1290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 name="Google Shape;95;p15"/>
            <p:cNvCxnSpPr/>
            <p:nvPr/>
          </p:nvCxnSpPr>
          <p:spPr>
            <a:xfrm rot="10800000">
              <a:off x="5208575" y="1736575"/>
              <a:ext cx="0" cy="1128300"/>
            </a:xfrm>
            <a:prstGeom prst="straightConnector1">
              <a:avLst/>
            </a:prstGeom>
            <a:noFill/>
            <a:ln cap="flat" cmpd="sng" w="9525">
              <a:solidFill>
                <a:schemeClr val="accent1"/>
              </a:solidFill>
              <a:prstDash val="solid"/>
              <a:round/>
              <a:headEnd len="sm" w="sm" type="none"/>
              <a:tailEnd len="med" w="med" type="oval"/>
            </a:ln>
          </p:spPr>
        </p:cxnSp>
      </p:grpSp>
      <p:sp>
        <p:nvSpPr>
          <p:cNvPr id="96" name="Google Shape;96;p15"/>
          <p:cNvSpPr txBox="1"/>
          <p:nvPr>
            <p:ph idx="4294967295" type="body"/>
          </p:nvPr>
        </p:nvSpPr>
        <p:spPr>
          <a:xfrm>
            <a:off x="5140875" y="1500988"/>
            <a:ext cx="2174400" cy="109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Chapter 4</a:t>
            </a:r>
            <a:endParaRPr b="1"/>
          </a:p>
          <a:p>
            <a:pPr indent="0" lvl="0" marL="0" rtl="0" algn="l">
              <a:spcBef>
                <a:spcPts val="0"/>
              </a:spcBef>
              <a:spcAft>
                <a:spcPts val="0"/>
              </a:spcAft>
              <a:buClr>
                <a:schemeClr val="dk1"/>
              </a:buClr>
              <a:buSzPts val="1100"/>
              <a:buFont typeface="Arial"/>
              <a:buNone/>
            </a:pPr>
            <a:r>
              <a:rPr lang="en" sz="1100"/>
              <a:t>Professional Development Resources - Culturally Responsive Teaching (CRT)</a:t>
            </a:r>
            <a:endParaRPr sz="1100"/>
          </a:p>
          <a:p>
            <a:pPr indent="0" lvl="0" marL="0" rtl="0" algn="l">
              <a:spcBef>
                <a:spcPts val="0"/>
              </a:spcBef>
              <a:spcAft>
                <a:spcPts val="0"/>
              </a:spcAft>
              <a:buNone/>
            </a:pPr>
            <a:r>
              <a:t/>
            </a:r>
            <a:endParaRPr sz="1100"/>
          </a:p>
        </p:txBody>
      </p:sp>
      <p:grpSp>
        <p:nvGrpSpPr>
          <p:cNvPr id="97" name="Google Shape;97;p15"/>
          <p:cNvGrpSpPr/>
          <p:nvPr/>
        </p:nvGrpSpPr>
        <p:grpSpPr>
          <a:xfrm>
            <a:off x="6261845" y="2851321"/>
            <a:ext cx="129000" cy="770760"/>
            <a:chOff x="3484800" y="2862533"/>
            <a:chExt cx="129000" cy="773079"/>
          </a:xfrm>
        </p:grpSpPr>
        <p:sp>
          <p:nvSpPr>
            <p:cNvPr id="98" name="Google Shape;98;p15"/>
            <p:cNvSpPr/>
            <p:nvPr/>
          </p:nvSpPr>
          <p:spPr>
            <a:xfrm>
              <a:off x="3484800" y="2862533"/>
              <a:ext cx="1290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9" name="Google Shape;99;p15"/>
            <p:cNvCxnSpPr/>
            <p:nvPr/>
          </p:nvCxnSpPr>
          <p:spPr>
            <a:xfrm>
              <a:off x="3546200" y="2991513"/>
              <a:ext cx="0" cy="644100"/>
            </a:xfrm>
            <a:prstGeom prst="straightConnector1">
              <a:avLst/>
            </a:prstGeom>
            <a:noFill/>
            <a:ln cap="flat" cmpd="sng" w="9525">
              <a:solidFill>
                <a:schemeClr val="accent1"/>
              </a:solidFill>
              <a:prstDash val="solid"/>
              <a:round/>
              <a:headEnd len="sm" w="sm" type="none"/>
              <a:tailEnd len="med" w="med" type="oval"/>
            </a:ln>
          </p:spPr>
        </p:cxnSp>
      </p:grpSp>
      <p:sp>
        <p:nvSpPr>
          <p:cNvPr id="100" name="Google Shape;100;p15"/>
          <p:cNvSpPr txBox="1"/>
          <p:nvPr>
            <p:ph idx="4294967295" type="body"/>
          </p:nvPr>
        </p:nvSpPr>
        <p:spPr>
          <a:xfrm>
            <a:off x="3398275" y="3379250"/>
            <a:ext cx="2174400" cy="12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Chapter 3</a:t>
            </a:r>
            <a:endParaRPr b="1"/>
          </a:p>
          <a:p>
            <a:pPr indent="0" lvl="0" marL="0" rtl="0" algn="l">
              <a:spcBef>
                <a:spcPts val="0"/>
              </a:spcBef>
              <a:spcAft>
                <a:spcPts val="0"/>
              </a:spcAft>
              <a:buNone/>
            </a:pPr>
            <a:r>
              <a:rPr lang="en" sz="1100"/>
              <a:t>Professional Development Resources - Inclusive Education</a:t>
            </a:r>
            <a:endParaRPr sz="1100"/>
          </a:p>
        </p:txBody>
      </p:sp>
      <p:sp>
        <p:nvSpPr>
          <p:cNvPr id="101" name="Google Shape;10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2"/>
          <p:cNvSpPr txBox="1"/>
          <p:nvPr>
            <p:ph type="title"/>
          </p:nvPr>
        </p:nvSpPr>
        <p:spPr>
          <a:xfrm>
            <a:off x="311700" y="315925"/>
            <a:ext cx="8520600" cy="831300"/>
          </a:xfrm>
          <a:prstGeom prst="rect">
            <a:avLst/>
          </a:prstGeom>
          <a:solidFill>
            <a:srgbClr val="FFF2CC"/>
          </a:solidFill>
        </p:spPr>
        <p:txBody>
          <a:bodyPr anchorCtr="0" anchor="b" bIns="91425" lIns="91425" spcFirstLastPara="1" rIns="91425" wrap="square" tIns="91425">
            <a:noAutofit/>
          </a:bodyPr>
          <a:lstStyle/>
          <a:p>
            <a:pPr indent="0" lvl="0" marL="0" rtl="0" algn="l">
              <a:spcBef>
                <a:spcPts val="0"/>
              </a:spcBef>
              <a:spcAft>
                <a:spcPts val="0"/>
              </a:spcAft>
              <a:buNone/>
            </a:pPr>
            <a:r>
              <a:rPr lang="en"/>
              <a:t>Practice Area II: Learning Partnerships</a:t>
            </a:r>
            <a:endParaRPr/>
          </a:p>
        </p:txBody>
      </p:sp>
      <p:sp>
        <p:nvSpPr>
          <p:cNvPr id="380" name="Google Shape;380;p42"/>
          <p:cNvSpPr txBox="1"/>
          <p:nvPr>
            <p:ph idx="1" type="body"/>
          </p:nvPr>
        </p:nvSpPr>
        <p:spPr>
          <a:xfrm>
            <a:off x="157300" y="1225225"/>
            <a:ext cx="8745600" cy="31791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B45F06"/>
              </a:buClr>
              <a:buSzPts val="1900"/>
              <a:buChar char="●"/>
            </a:pPr>
            <a:r>
              <a:rPr lang="en" sz="1900">
                <a:solidFill>
                  <a:srgbClr val="B45F06"/>
                </a:solidFill>
              </a:rPr>
              <a:t>Every culturally responsive teacher builds capacity to establish an authentic connection with students that builds </a:t>
            </a:r>
            <a:r>
              <a:rPr lang="en" sz="1900">
                <a:solidFill>
                  <a:srgbClr val="B45F06"/>
                </a:solidFill>
              </a:rPr>
              <a:t>mutual</a:t>
            </a:r>
            <a:r>
              <a:rPr lang="en" sz="1900">
                <a:solidFill>
                  <a:srgbClr val="B45F06"/>
                </a:solidFill>
              </a:rPr>
              <a:t> trust and respect.</a:t>
            </a:r>
            <a:endParaRPr sz="1900">
              <a:solidFill>
                <a:srgbClr val="B45F06"/>
              </a:solidFill>
            </a:endParaRPr>
          </a:p>
          <a:p>
            <a:pPr indent="-349250" lvl="0" marL="457200" rtl="0" algn="l">
              <a:spcBef>
                <a:spcPts val="0"/>
              </a:spcBef>
              <a:spcAft>
                <a:spcPts val="0"/>
              </a:spcAft>
              <a:buClr>
                <a:srgbClr val="0B5394"/>
              </a:buClr>
              <a:buSzPts val="1900"/>
              <a:buChar char="●"/>
            </a:pPr>
            <a:r>
              <a:rPr lang="en" sz="1900">
                <a:solidFill>
                  <a:srgbClr val="0B5394"/>
                </a:solidFill>
              </a:rPr>
              <a:t>They leverage the trust bond to help students rise to higher expectations.</a:t>
            </a:r>
            <a:endParaRPr sz="1900">
              <a:solidFill>
                <a:srgbClr val="0B5394"/>
              </a:solidFill>
            </a:endParaRPr>
          </a:p>
          <a:p>
            <a:pPr indent="-349250" lvl="0" marL="457200" rtl="0" algn="l">
              <a:spcBef>
                <a:spcPts val="0"/>
              </a:spcBef>
              <a:spcAft>
                <a:spcPts val="0"/>
              </a:spcAft>
              <a:buClr>
                <a:srgbClr val="B45F06"/>
              </a:buClr>
              <a:buSzPts val="1900"/>
              <a:buChar char="●"/>
            </a:pPr>
            <a:r>
              <a:rPr lang="en" sz="1900">
                <a:solidFill>
                  <a:srgbClr val="B45F06"/>
                </a:solidFill>
              </a:rPr>
              <a:t>They give feedback in emotionally intelligent ways so students are able to take it in and act on it.</a:t>
            </a:r>
            <a:endParaRPr sz="1900">
              <a:solidFill>
                <a:srgbClr val="B45F06"/>
              </a:solidFill>
            </a:endParaRPr>
          </a:p>
          <a:p>
            <a:pPr indent="-349250" lvl="0" marL="457200" rtl="0" algn="l">
              <a:spcBef>
                <a:spcPts val="0"/>
              </a:spcBef>
              <a:spcAft>
                <a:spcPts val="0"/>
              </a:spcAft>
              <a:buClr>
                <a:srgbClr val="0B5394"/>
              </a:buClr>
              <a:buSzPts val="1900"/>
              <a:buChar char="●"/>
            </a:pPr>
            <a:r>
              <a:rPr lang="en" sz="1900">
                <a:solidFill>
                  <a:srgbClr val="0B5394"/>
                </a:solidFill>
              </a:rPr>
              <a:t>They hold students to high standards while offering them new intellectual challenges.                                                                 </a:t>
            </a:r>
            <a:endParaRPr sz="1900">
              <a:solidFill>
                <a:srgbClr val="0B5394"/>
              </a:solidFill>
            </a:endParaRPr>
          </a:p>
          <a:p>
            <a:pPr indent="0" lvl="0" marL="3657600" rtl="0" algn="l">
              <a:spcBef>
                <a:spcPts val="1600"/>
              </a:spcBef>
              <a:spcAft>
                <a:spcPts val="1600"/>
              </a:spcAft>
              <a:buNone/>
            </a:pPr>
            <a:r>
              <a:rPr lang="en" sz="1900">
                <a:solidFill>
                  <a:srgbClr val="000000"/>
                </a:solidFill>
              </a:rPr>
              <a:t>                           (</a:t>
            </a:r>
            <a:r>
              <a:rPr lang="en" sz="1900">
                <a:solidFill>
                  <a:srgbClr val="000000"/>
                </a:solidFill>
              </a:rPr>
              <a:t>Hammond, 2014, p. 19)</a:t>
            </a:r>
            <a:endParaRPr sz="1900">
              <a:solidFill>
                <a:srgbClr val="000000"/>
              </a:solidFill>
            </a:endParaRPr>
          </a:p>
        </p:txBody>
      </p:sp>
      <p:sp>
        <p:nvSpPr>
          <p:cNvPr id="381" name="Google Shape;381;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3"/>
          <p:cNvSpPr txBox="1"/>
          <p:nvPr>
            <p:ph type="title"/>
          </p:nvPr>
        </p:nvSpPr>
        <p:spPr>
          <a:xfrm>
            <a:off x="311700" y="315925"/>
            <a:ext cx="8520600" cy="831300"/>
          </a:xfrm>
          <a:prstGeom prst="rect">
            <a:avLst/>
          </a:prstGeom>
          <a:solidFill>
            <a:srgbClr val="EAD1DC"/>
          </a:solidFill>
        </p:spPr>
        <p:txBody>
          <a:bodyPr anchorCtr="0" anchor="b" bIns="91425" lIns="91425" spcFirstLastPara="1" rIns="91425" wrap="square" tIns="91425">
            <a:noAutofit/>
          </a:bodyPr>
          <a:lstStyle/>
          <a:p>
            <a:pPr indent="0" lvl="0" marL="0" rtl="0" algn="l">
              <a:spcBef>
                <a:spcPts val="0"/>
              </a:spcBef>
              <a:spcAft>
                <a:spcPts val="0"/>
              </a:spcAft>
              <a:buNone/>
            </a:pPr>
            <a:r>
              <a:rPr lang="en"/>
              <a:t>Practice Area III: Information Processing</a:t>
            </a:r>
            <a:endParaRPr/>
          </a:p>
        </p:txBody>
      </p:sp>
      <p:sp>
        <p:nvSpPr>
          <p:cNvPr id="387" name="Google Shape;387;p43"/>
          <p:cNvSpPr txBox="1"/>
          <p:nvPr>
            <p:ph idx="1" type="body"/>
          </p:nvPr>
        </p:nvSpPr>
        <p:spPr>
          <a:xfrm>
            <a:off x="157300" y="1225225"/>
            <a:ext cx="8745600" cy="31791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38761D"/>
              </a:buClr>
              <a:buSzPts val="1900"/>
              <a:buChar char="●"/>
            </a:pPr>
            <a:r>
              <a:rPr lang="en" sz="1900">
                <a:solidFill>
                  <a:srgbClr val="38761D"/>
                </a:solidFill>
              </a:rPr>
              <a:t>Every culturally responsive teacher knows how to strengthen and </a:t>
            </a:r>
            <a:r>
              <a:rPr lang="en" sz="1900">
                <a:solidFill>
                  <a:srgbClr val="38761D"/>
                </a:solidFill>
              </a:rPr>
              <a:t>expand</a:t>
            </a:r>
            <a:r>
              <a:rPr lang="en" sz="1900">
                <a:solidFill>
                  <a:srgbClr val="38761D"/>
                </a:solidFill>
              </a:rPr>
              <a:t> students’ intellective capacity so that they can engage in deeper, more complex learning.</a:t>
            </a:r>
            <a:endParaRPr sz="1900">
              <a:solidFill>
                <a:srgbClr val="38761D"/>
              </a:solidFill>
            </a:endParaRPr>
          </a:p>
          <a:p>
            <a:pPr indent="-349250" lvl="0" marL="457200" rtl="0" algn="l">
              <a:spcBef>
                <a:spcPts val="0"/>
              </a:spcBef>
              <a:spcAft>
                <a:spcPts val="0"/>
              </a:spcAft>
              <a:buClr>
                <a:srgbClr val="C27BA0"/>
              </a:buClr>
              <a:buSzPts val="1900"/>
              <a:buChar char="●"/>
            </a:pPr>
            <a:r>
              <a:rPr lang="en" sz="1900">
                <a:solidFill>
                  <a:srgbClr val="C27BA0"/>
                </a:solidFill>
              </a:rPr>
              <a:t>They mediate student </a:t>
            </a:r>
            <a:r>
              <a:rPr lang="en" sz="1900">
                <a:solidFill>
                  <a:srgbClr val="C27BA0"/>
                </a:solidFill>
              </a:rPr>
              <a:t>learning</a:t>
            </a:r>
            <a:r>
              <a:rPr lang="en" sz="1900">
                <a:solidFill>
                  <a:srgbClr val="C27BA0"/>
                </a:solidFill>
              </a:rPr>
              <a:t> based on what they know about how the brain learns and students’ cultural models.</a:t>
            </a:r>
            <a:endParaRPr sz="1900">
              <a:solidFill>
                <a:srgbClr val="C27BA0"/>
              </a:solidFill>
            </a:endParaRPr>
          </a:p>
          <a:p>
            <a:pPr indent="-349250" lvl="0" marL="457200" rtl="0" algn="l">
              <a:spcBef>
                <a:spcPts val="0"/>
              </a:spcBef>
              <a:spcAft>
                <a:spcPts val="0"/>
              </a:spcAft>
              <a:buClr>
                <a:srgbClr val="0B5394"/>
              </a:buClr>
              <a:buSzPts val="1900"/>
              <a:buChar char="●"/>
            </a:pPr>
            <a:r>
              <a:rPr lang="en" sz="1900">
                <a:solidFill>
                  <a:srgbClr val="38761D"/>
                </a:solidFill>
              </a:rPr>
              <a:t>They engage students in high-leverage social and instructional activities that over time build higher order thinking skills</a:t>
            </a:r>
            <a:r>
              <a:rPr lang="en" sz="1900">
                <a:solidFill>
                  <a:srgbClr val="0B5394"/>
                </a:solidFill>
              </a:rPr>
              <a:t>.                                                                 </a:t>
            </a:r>
            <a:endParaRPr sz="1900">
              <a:solidFill>
                <a:srgbClr val="0B5394"/>
              </a:solidFill>
            </a:endParaRPr>
          </a:p>
          <a:p>
            <a:pPr indent="0" lvl="0" marL="3657600" rtl="0" algn="l">
              <a:spcBef>
                <a:spcPts val="1600"/>
              </a:spcBef>
              <a:spcAft>
                <a:spcPts val="1600"/>
              </a:spcAft>
              <a:buNone/>
            </a:pPr>
            <a:r>
              <a:rPr lang="en" sz="1900">
                <a:solidFill>
                  <a:srgbClr val="000000"/>
                </a:solidFill>
              </a:rPr>
              <a:t>                           (Hammond, 2014, p. 19)</a:t>
            </a:r>
            <a:endParaRPr sz="1900">
              <a:solidFill>
                <a:srgbClr val="000000"/>
              </a:solidFill>
            </a:endParaRPr>
          </a:p>
        </p:txBody>
      </p:sp>
      <p:sp>
        <p:nvSpPr>
          <p:cNvPr id="388" name="Google Shape;388;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4"/>
          <p:cNvSpPr txBox="1"/>
          <p:nvPr>
            <p:ph type="title"/>
          </p:nvPr>
        </p:nvSpPr>
        <p:spPr>
          <a:xfrm>
            <a:off x="311700" y="315925"/>
            <a:ext cx="8520600" cy="831300"/>
          </a:xfrm>
          <a:prstGeom prst="rect">
            <a:avLst/>
          </a:prstGeom>
          <a:solidFill>
            <a:schemeClr val="accent6"/>
          </a:solidFill>
        </p:spPr>
        <p:txBody>
          <a:bodyPr anchorCtr="0" anchor="b" bIns="91425" lIns="91425" spcFirstLastPara="1" rIns="91425" wrap="square" tIns="91425">
            <a:noAutofit/>
          </a:bodyPr>
          <a:lstStyle/>
          <a:p>
            <a:pPr indent="0" lvl="0" marL="0" rtl="0" algn="l">
              <a:spcBef>
                <a:spcPts val="0"/>
              </a:spcBef>
              <a:spcAft>
                <a:spcPts val="0"/>
              </a:spcAft>
              <a:buNone/>
            </a:pPr>
            <a:r>
              <a:rPr lang="en"/>
              <a:t>Practice Area IV: Community Building</a:t>
            </a:r>
            <a:endParaRPr/>
          </a:p>
        </p:txBody>
      </p:sp>
      <p:sp>
        <p:nvSpPr>
          <p:cNvPr id="394" name="Google Shape;394;p44"/>
          <p:cNvSpPr txBox="1"/>
          <p:nvPr>
            <p:ph idx="1" type="body"/>
          </p:nvPr>
        </p:nvSpPr>
        <p:spPr>
          <a:xfrm>
            <a:off x="157300" y="1225225"/>
            <a:ext cx="8745600" cy="31791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DD7E6B"/>
              </a:buClr>
              <a:buSzPts val="1900"/>
              <a:buChar char="●"/>
            </a:pPr>
            <a:r>
              <a:rPr lang="en" sz="1900">
                <a:solidFill>
                  <a:srgbClr val="DD7E6B"/>
                </a:solidFill>
              </a:rPr>
              <a:t>Every culturally responsive teacher </a:t>
            </a:r>
            <a:r>
              <a:rPr lang="en" sz="1900">
                <a:solidFill>
                  <a:srgbClr val="DD7E6B"/>
                </a:solidFill>
              </a:rPr>
              <a:t>creates</a:t>
            </a:r>
            <a:r>
              <a:rPr lang="en" sz="1900">
                <a:solidFill>
                  <a:srgbClr val="DD7E6B"/>
                </a:solidFill>
              </a:rPr>
              <a:t> an </a:t>
            </a:r>
            <a:r>
              <a:rPr lang="en" sz="1900">
                <a:solidFill>
                  <a:srgbClr val="DD7E6B"/>
                </a:solidFill>
              </a:rPr>
              <a:t>environment</a:t>
            </a:r>
            <a:r>
              <a:rPr lang="en" sz="1900">
                <a:solidFill>
                  <a:srgbClr val="DD7E6B"/>
                </a:solidFill>
              </a:rPr>
              <a:t> that feels socially and intellectually safe for </a:t>
            </a:r>
            <a:r>
              <a:rPr lang="en" sz="1900">
                <a:solidFill>
                  <a:srgbClr val="DD7E6B"/>
                </a:solidFill>
              </a:rPr>
              <a:t>dependent</a:t>
            </a:r>
            <a:r>
              <a:rPr lang="en" sz="1900">
                <a:solidFill>
                  <a:srgbClr val="DD7E6B"/>
                </a:solidFill>
              </a:rPr>
              <a:t> learners to stretch themselves and take risks.</a:t>
            </a:r>
            <a:endParaRPr sz="1900">
              <a:solidFill>
                <a:srgbClr val="DD7E6B"/>
              </a:solidFill>
            </a:endParaRPr>
          </a:p>
          <a:p>
            <a:pPr indent="-349250" lvl="0" marL="457200" rtl="0" algn="l">
              <a:spcBef>
                <a:spcPts val="0"/>
              </a:spcBef>
              <a:spcAft>
                <a:spcPts val="0"/>
              </a:spcAft>
              <a:buClr>
                <a:srgbClr val="6FA8DC"/>
              </a:buClr>
              <a:buSzPts val="1900"/>
              <a:buChar char="●"/>
            </a:pPr>
            <a:r>
              <a:rPr lang="en" sz="1900">
                <a:solidFill>
                  <a:srgbClr val="6FA8DC"/>
                </a:solidFill>
              </a:rPr>
              <a:t>They try to create an environment that communicates care, support, and belonging in ways that students recognize</a:t>
            </a:r>
            <a:r>
              <a:rPr lang="en" sz="1900">
                <a:solidFill>
                  <a:srgbClr val="6FA8DC"/>
                </a:solidFill>
              </a:rPr>
              <a:t>.</a:t>
            </a:r>
            <a:endParaRPr sz="1900">
              <a:solidFill>
                <a:srgbClr val="6FA8DC"/>
              </a:solidFill>
            </a:endParaRPr>
          </a:p>
          <a:p>
            <a:pPr indent="-349250" lvl="0" marL="457200" rtl="0" algn="l">
              <a:spcBef>
                <a:spcPts val="0"/>
              </a:spcBef>
              <a:spcAft>
                <a:spcPts val="0"/>
              </a:spcAft>
              <a:buClr>
                <a:srgbClr val="0B5394"/>
              </a:buClr>
              <a:buSzPts val="1900"/>
              <a:buChar char="●"/>
            </a:pPr>
            <a:r>
              <a:rPr lang="en" sz="1900">
                <a:solidFill>
                  <a:srgbClr val="E06666"/>
                </a:solidFill>
              </a:rPr>
              <a:t>They set up rituals and routines that reinforce self-directed learning and academic identity.  </a:t>
            </a:r>
            <a:r>
              <a:rPr lang="en" sz="1900">
                <a:solidFill>
                  <a:srgbClr val="0B5394"/>
                </a:solidFill>
              </a:rPr>
              <a:t>                                                               </a:t>
            </a:r>
            <a:endParaRPr sz="1900">
              <a:solidFill>
                <a:srgbClr val="0B5394"/>
              </a:solidFill>
            </a:endParaRPr>
          </a:p>
          <a:p>
            <a:pPr indent="0" lvl="0" marL="3657600" rtl="0" algn="l">
              <a:spcBef>
                <a:spcPts val="1600"/>
              </a:spcBef>
              <a:spcAft>
                <a:spcPts val="1600"/>
              </a:spcAft>
              <a:buNone/>
            </a:pPr>
            <a:r>
              <a:rPr lang="en" sz="1900">
                <a:solidFill>
                  <a:srgbClr val="000000"/>
                </a:solidFill>
              </a:rPr>
              <a:t>                           (Hammond, 2014, p. 20)</a:t>
            </a:r>
            <a:endParaRPr sz="1900">
              <a:solidFill>
                <a:srgbClr val="000000"/>
              </a:solidFill>
            </a:endParaRPr>
          </a:p>
        </p:txBody>
      </p:sp>
      <p:sp>
        <p:nvSpPr>
          <p:cNvPr id="395" name="Google Shape;395;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5"/>
          <p:cNvSpPr txBox="1"/>
          <p:nvPr>
            <p:ph idx="1" type="subTitle"/>
          </p:nvPr>
        </p:nvSpPr>
        <p:spPr>
          <a:xfrm>
            <a:off x="265500" y="3318350"/>
            <a:ext cx="4045200" cy="686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800"/>
              </a:spcAft>
              <a:buNone/>
            </a:pPr>
            <a:r>
              <a:rPr lang="en" sz="2600" u="sng">
                <a:solidFill>
                  <a:schemeClr val="hlink"/>
                </a:solidFill>
                <a:hlinkClick r:id="rId3"/>
              </a:rPr>
              <a:t>Review and Reflections</a:t>
            </a:r>
            <a:endParaRPr sz="2600">
              <a:solidFill>
                <a:srgbClr val="000000"/>
              </a:solidFill>
            </a:endParaRPr>
          </a:p>
        </p:txBody>
      </p:sp>
      <p:sp>
        <p:nvSpPr>
          <p:cNvPr id="401" name="Google Shape;401;p45"/>
          <p:cNvSpPr txBox="1"/>
          <p:nvPr>
            <p:ph idx="2" type="body"/>
          </p:nvPr>
        </p:nvSpPr>
        <p:spPr>
          <a:xfrm>
            <a:off x="4939500" y="743050"/>
            <a:ext cx="3837000" cy="40035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500">
                <a:solidFill>
                  <a:schemeClr val="dk1"/>
                </a:solidFill>
              </a:rPr>
              <a:t>You are on your way to completing your 10 hours of professional development fulfillment. You need only complete these 10 hours ONCE in a lifetime to fulfill the requirement.</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rPr>
              <a:t>Once you click the link on the left, you will be prompted to submit your work email first then proceed to the reflection prompts.</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rPr>
              <a:t>Thank you for your valuable contribution to the professional training of our new teachers.</a:t>
            </a:r>
            <a:endParaRPr sz="1500">
              <a:solidFill>
                <a:schemeClr val="dk1"/>
              </a:solidFill>
            </a:endParaRPr>
          </a:p>
          <a:p>
            <a:pPr indent="0" lvl="0" marL="0" rtl="0" algn="l">
              <a:spcBef>
                <a:spcPts val="0"/>
              </a:spcBef>
              <a:spcAft>
                <a:spcPts val="800"/>
              </a:spcAft>
              <a:buNone/>
            </a:pPr>
            <a:r>
              <a:t/>
            </a:r>
            <a:endParaRPr b="1" sz="1500">
              <a:solidFill>
                <a:srgbClr val="274E13"/>
              </a:solidFill>
            </a:endParaRPr>
          </a:p>
        </p:txBody>
      </p:sp>
      <p:pic>
        <p:nvPicPr>
          <p:cNvPr id="402" name="Google Shape;402;p45"/>
          <p:cNvPicPr preferRelativeResize="0"/>
          <p:nvPr/>
        </p:nvPicPr>
        <p:blipFill>
          <a:blip r:embed="rId4">
            <a:alphaModFix/>
          </a:blip>
          <a:stretch>
            <a:fillRect/>
          </a:stretch>
        </p:blipFill>
        <p:spPr>
          <a:xfrm>
            <a:off x="600400" y="991050"/>
            <a:ext cx="3353450" cy="834100"/>
          </a:xfrm>
          <a:prstGeom prst="rect">
            <a:avLst/>
          </a:prstGeom>
          <a:noFill/>
          <a:ln>
            <a:noFill/>
          </a:ln>
        </p:spPr>
      </p:pic>
      <p:sp>
        <p:nvSpPr>
          <p:cNvPr id="403" name="Google Shape;403;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4" name="Google Shape;404;p45"/>
          <p:cNvSpPr txBox="1"/>
          <p:nvPr/>
        </p:nvSpPr>
        <p:spPr>
          <a:xfrm>
            <a:off x="788100" y="2156100"/>
            <a:ext cx="3000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200">
                <a:solidFill>
                  <a:schemeClr val="lt2"/>
                </a:solidFill>
                <a:latin typeface="Economica"/>
                <a:ea typeface="Economica"/>
                <a:cs typeface="Economica"/>
                <a:sym typeface="Economica"/>
              </a:rPr>
              <a:t>Chapter 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265500" y="929275"/>
            <a:ext cx="4045200" cy="140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Chapter 1</a:t>
            </a:r>
            <a:endParaRPr/>
          </a:p>
        </p:txBody>
      </p:sp>
      <p:sp>
        <p:nvSpPr>
          <p:cNvPr id="107" name="Google Shape;107;p16"/>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p>
            <a:pPr indent="0" lvl="0" marL="457200" rtl="0" algn="l">
              <a:spcBef>
                <a:spcPts val="1000"/>
              </a:spcBef>
              <a:spcAft>
                <a:spcPts val="0"/>
              </a:spcAft>
              <a:buNone/>
            </a:pPr>
            <a:r>
              <a:rPr lang="en" sz="2600">
                <a:solidFill>
                  <a:srgbClr val="000000"/>
                </a:solidFill>
              </a:rPr>
              <a:t>Understanding Program Expectations for Student Teachers</a:t>
            </a:r>
            <a:endParaRPr sz="2600">
              <a:solidFill>
                <a:srgbClr val="000000"/>
              </a:solidFill>
            </a:endParaRPr>
          </a:p>
        </p:txBody>
      </p:sp>
      <p:sp>
        <p:nvSpPr>
          <p:cNvPr id="108" name="Google Shape;108;p16"/>
          <p:cNvSpPr txBox="1"/>
          <p:nvPr>
            <p:ph idx="2" type="body"/>
          </p:nvPr>
        </p:nvSpPr>
        <p:spPr>
          <a:xfrm>
            <a:off x="4939500" y="374075"/>
            <a:ext cx="3837000" cy="3527100"/>
          </a:xfrm>
          <a:prstGeom prst="rect">
            <a:avLst/>
          </a:prstGeom>
        </p:spPr>
        <p:txBody>
          <a:bodyPr anchorCtr="0" anchor="ctr" bIns="91425" lIns="91425" spcFirstLastPara="1" rIns="91425" wrap="square" tIns="91425">
            <a:noAutofit/>
          </a:bodyPr>
          <a:lstStyle/>
          <a:p>
            <a:pPr indent="0" lvl="0" marL="0" rtl="0" algn="l">
              <a:spcBef>
                <a:spcPts val="1000"/>
              </a:spcBef>
              <a:spcAft>
                <a:spcPts val="0"/>
              </a:spcAft>
              <a:buNone/>
            </a:pPr>
            <a:r>
              <a:t/>
            </a:r>
            <a:endParaRPr>
              <a:solidFill>
                <a:srgbClr val="404040"/>
              </a:solidFill>
              <a:latin typeface="Arial"/>
              <a:ea typeface="Arial"/>
              <a:cs typeface="Arial"/>
              <a:sym typeface="Arial"/>
            </a:endParaRPr>
          </a:p>
          <a:p>
            <a:pPr indent="-342900" lvl="0" marL="457200" marR="0" rtl="0" algn="l">
              <a:lnSpc>
                <a:spcPct val="115000"/>
              </a:lnSpc>
              <a:spcBef>
                <a:spcPts val="1000"/>
              </a:spcBef>
              <a:spcAft>
                <a:spcPts val="0"/>
              </a:spcAft>
              <a:buSzPts val="1800"/>
              <a:buChar char="●"/>
            </a:pPr>
            <a:r>
              <a:rPr b="1" lang="en" sz="1600">
                <a:solidFill>
                  <a:srgbClr val="404040"/>
                </a:solidFill>
              </a:rPr>
              <a:t>Program requirement</a:t>
            </a:r>
            <a:endParaRPr b="1" sz="1600">
              <a:solidFill>
                <a:srgbClr val="404040"/>
              </a:solidFill>
            </a:endParaRPr>
          </a:p>
          <a:p>
            <a:pPr indent="-342900" lvl="0" marL="457200" marR="0" rtl="0" algn="l">
              <a:lnSpc>
                <a:spcPct val="115000"/>
              </a:lnSpc>
              <a:spcBef>
                <a:spcPts val="0"/>
              </a:spcBef>
              <a:spcAft>
                <a:spcPts val="0"/>
              </a:spcAft>
              <a:buSzPts val="1800"/>
              <a:buChar char="●"/>
            </a:pPr>
            <a:r>
              <a:rPr b="1" lang="en" sz="1600">
                <a:solidFill>
                  <a:srgbClr val="404040"/>
                </a:solidFill>
              </a:rPr>
              <a:t>Fieldwork details</a:t>
            </a:r>
            <a:endParaRPr b="1" sz="1600">
              <a:solidFill>
                <a:srgbClr val="404040"/>
              </a:solidFill>
            </a:endParaRPr>
          </a:p>
          <a:p>
            <a:pPr indent="-342900" lvl="0" marL="457200" marR="0" rtl="0" algn="l">
              <a:lnSpc>
                <a:spcPct val="115000"/>
              </a:lnSpc>
              <a:spcBef>
                <a:spcPts val="0"/>
              </a:spcBef>
              <a:spcAft>
                <a:spcPts val="0"/>
              </a:spcAft>
              <a:buSzPts val="1800"/>
              <a:buChar char="●"/>
            </a:pPr>
            <a:r>
              <a:rPr b="1" lang="en" sz="1600">
                <a:solidFill>
                  <a:srgbClr val="404040"/>
                </a:solidFill>
              </a:rPr>
              <a:t>Teaching performance expectations</a:t>
            </a:r>
            <a:r>
              <a:rPr b="1" lang="en" sz="1600">
                <a:solidFill>
                  <a:srgbClr val="404040"/>
                </a:solidFill>
              </a:rPr>
              <a:t> (TPE) </a:t>
            </a:r>
            <a:endParaRPr b="1" sz="1600">
              <a:solidFill>
                <a:srgbClr val="404040"/>
              </a:solidFill>
            </a:endParaRPr>
          </a:p>
          <a:p>
            <a:pPr indent="-342900" lvl="0" marL="457200" marR="0" rtl="0" algn="l">
              <a:lnSpc>
                <a:spcPct val="115000"/>
              </a:lnSpc>
              <a:spcBef>
                <a:spcPts val="0"/>
              </a:spcBef>
              <a:spcAft>
                <a:spcPts val="0"/>
              </a:spcAft>
              <a:buSzPts val="1800"/>
              <a:buChar char="●"/>
            </a:pPr>
            <a:r>
              <a:rPr b="1" lang="en" sz="1600">
                <a:solidFill>
                  <a:srgbClr val="404040"/>
                </a:solidFill>
              </a:rPr>
              <a:t>“EROD”</a:t>
            </a:r>
            <a:endParaRPr b="1" sz="2400"/>
          </a:p>
        </p:txBody>
      </p:sp>
      <p:sp>
        <p:nvSpPr>
          <p:cNvPr id="109" name="Google Shape;109;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Program Requirement</a:t>
            </a:r>
            <a:endParaRPr/>
          </a:p>
        </p:txBody>
      </p:sp>
      <p:cxnSp>
        <p:nvCxnSpPr>
          <p:cNvPr id="115" name="Google Shape;115;p17"/>
          <p:cNvCxnSpPr/>
          <p:nvPr/>
        </p:nvCxnSpPr>
        <p:spPr>
          <a:xfrm>
            <a:off x="4364550" y="1242375"/>
            <a:ext cx="414900" cy="0"/>
          </a:xfrm>
          <a:prstGeom prst="straightConnector1">
            <a:avLst/>
          </a:prstGeom>
          <a:noFill/>
          <a:ln cap="flat" cmpd="sng" w="28575">
            <a:solidFill>
              <a:schemeClr val="lt2"/>
            </a:solidFill>
            <a:prstDash val="solid"/>
            <a:round/>
            <a:headEnd len="sm" w="sm" type="none"/>
            <a:tailEnd len="sm" w="sm" type="none"/>
          </a:ln>
        </p:spPr>
      </p:cxnSp>
      <p:grpSp>
        <p:nvGrpSpPr>
          <p:cNvPr id="116" name="Google Shape;116;p17"/>
          <p:cNvGrpSpPr/>
          <p:nvPr/>
        </p:nvGrpSpPr>
        <p:grpSpPr>
          <a:xfrm>
            <a:off x="437825" y="1568589"/>
            <a:ext cx="2685450" cy="3086700"/>
            <a:chOff x="437825" y="1568589"/>
            <a:chExt cx="2685450" cy="3086700"/>
          </a:xfrm>
        </p:grpSpPr>
        <p:sp>
          <p:nvSpPr>
            <p:cNvPr id="117" name="Google Shape;117;p17"/>
            <p:cNvSpPr/>
            <p:nvPr/>
          </p:nvSpPr>
          <p:spPr>
            <a:xfrm>
              <a:off x="4400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txBox="1"/>
            <p:nvPr/>
          </p:nvSpPr>
          <p:spPr>
            <a:xfrm>
              <a:off x="437825" y="1568589"/>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7"/>
          <p:cNvSpPr txBox="1"/>
          <p:nvPr>
            <p:ph idx="4294967295" type="body"/>
          </p:nvPr>
        </p:nvSpPr>
        <p:spPr>
          <a:xfrm>
            <a:off x="51662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lt1"/>
                </a:solidFill>
              </a:rPr>
              <a:t>Coursework (24 </a:t>
            </a:r>
            <a:r>
              <a:rPr lang="en">
                <a:solidFill>
                  <a:schemeClr val="lt1"/>
                </a:solidFill>
              </a:rPr>
              <a:t>units)</a:t>
            </a:r>
            <a:endParaRPr>
              <a:solidFill>
                <a:schemeClr val="lt1"/>
              </a:solidFill>
            </a:endParaRPr>
          </a:p>
        </p:txBody>
      </p:sp>
      <p:sp>
        <p:nvSpPr>
          <p:cNvPr id="120" name="Google Shape;120;p17"/>
          <p:cNvSpPr txBox="1"/>
          <p:nvPr>
            <p:ph idx="4294967295" type="body"/>
          </p:nvPr>
        </p:nvSpPr>
        <p:spPr>
          <a:xfrm>
            <a:off x="437750" y="1974775"/>
            <a:ext cx="2685600" cy="2680200"/>
          </a:xfrm>
          <a:prstGeom prst="rect">
            <a:avLst/>
          </a:prstGeom>
          <a:solidFill>
            <a:srgbClr val="FFF2CC"/>
          </a:solidFill>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lang="en" sz="1400"/>
              <a:t>8 seminars (completed in 2 or 3 semesters, see </a:t>
            </a:r>
            <a:r>
              <a:rPr lang="en" sz="1400" u="sng">
                <a:solidFill>
                  <a:schemeClr val="hlink"/>
                </a:solidFill>
                <a:hlinkClick r:id="rId3"/>
              </a:rPr>
              <a:t>sequence</a:t>
            </a:r>
            <a:r>
              <a:rPr lang="en" sz="1400"/>
              <a:t>): subject area teaching pedagogy, literacy and second language development, adolescent development, building classroom community, professionalism, social justice and equity. </a:t>
            </a:r>
            <a:endParaRPr sz="1400"/>
          </a:p>
        </p:txBody>
      </p:sp>
      <p:grpSp>
        <p:nvGrpSpPr>
          <p:cNvPr id="121" name="Google Shape;121;p17"/>
          <p:cNvGrpSpPr/>
          <p:nvPr/>
        </p:nvGrpSpPr>
        <p:grpSpPr>
          <a:xfrm>
            <a:off x="3230400" y="1568589"/>
            <a:ext cx="2683200" cy="3086700"/>
            <a:chOff x="3230400" y="1568589"/>
            <a:chExt cx="2683200" cy="3086700"/>
          </a:xfrm>
        </p:grpSpPr>
        <p:sp>
          <p:nvSpPr>
            <p:cNvPr id="122" name="Google Shape;122;p17"/>
            <p:cNvSpPr/>
            <p:nvPr/>
          </p:nvSpPr>
          <p:spPr>
            <a:xfrm>
              <a:off x="3230400"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txBox="1"/>
            <p:nvPr/>
          </p:nvSpPr>
          <p:spPr>
            <a:xfrm>
              <a:off x="3230400"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17"/>
          <p:cNvSpPr txBox="1"/>
          <p:nvPr>
            <p:ph idx="4294967295" type="body"/>
          </p:nvPr>
        </p:nvSpPr>
        <p:spPr>
          <a:xfrm>
            <a:off x="3316800"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Fieldwork (12 units)	</a:t>
            </a:r>
            <a:endParaRPr>
              <a:solidFill>
                <a:schemeClr val="lt1"/>
              </a:solidFill>
            </a:endParaRPr>
          </a:p>
        </p:txBody>
      </p:sp>
      <p:sp>
        <p:nvSpPr>
          <p:cNvPr id="125" name="Google Shape;125;p17"/>
          <p:cNvSpPr txBox="1"/>
          <p:nvPr>
            <p:ph idx="4294967295" type="body"/>
          </p:nvPr>
        </p:nvSpPr>
        <p:spPr>
          <a:xfrm>
            <a:off x="3230400" y="1974875"/>
            <a:ext cx="2683200" cy="2680200"/>
          </a:xfrm>
          <a:prstGeom prst="rect">
            <a:avLst/>
          </a:prstGeom>
          <a:solidFill>
            <a:srgbClr val="FCE5CD"/>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a:p>
            <a:pPr indent="0" lvl="0" marL="0" rtl="0" algn="l">
              <a:spcBef>
                <a:spcPts val="800"/>
              </a:spcBef>
              <a:spcAft>
                <a:spcPts val="0"/>
              </a:spcAft>
              <a:buNone/>
            </a:pPr>
            <a:r>
              <a:rPr lang="en" sz="1400"/>
              <a:t>Observation (</a:t>
            </a:r>
            <a:r>
              <a:rPr lang="en" sz="1400" u="sng">
                <a:solidFill>
                  <a:schemeClr val="hlink"/>
                </a:solidFill>
                <a:hlinkClick r:id="rId4"/>
              </a:rPr>
              <a:t>SED 640</a:t>
            </a:r>
            <a:r>
              <a:rPr lang="en" sz="1400"/>
              <a:t>) and student teaching (</a:t>
            </a:r>
            <a:r>
              <a:rPr lang="en" sz="1400" u="sng">
                <a:solidFill>
                  <a:schemeClr val="hlink"/>
                </a:solidFill>
                <a:hlinkClick r:id="rId5"/>
              </a:rPr>
              <a:t>SED 660</a:t>
            </a:r>
            <a:r>
              <a:rPr lang="en" sz="1400"/>
              <a:t>) at your school and in your classroom</a:t>
            </a:r>
            <a:endParaRPr sz="1400"/>
          </a:p>
          <a:p>
            <a:pPr indent="0" lvl="0" marL="0" rtl="0" algn="l">
              <a:spcBef>
                <a:spcPts val="800"/>
              </a:spcBef>
              <a:spcAft>
                <a:spcPts val="800"/>
              </a:spcAft>
              <a:buNone/>
            </a:pPr>
            <a:r>
              <a:t/>
            </a:r>
            <a:endParaRPr sz="1400"/>
          </a:p>
        </p:txBody>
      </p:sp>
      <p:grpSp>
        <p:nvGrpSpPr>
          <p:cNvPr id="126" name="Google Shape;126;p17"/>
          <p:cNvGrpSpPr/>
          <p:nvPr/>
        </p:nvGrpSpPr>
        <p:grpSpPr>
          <a:xfrm>
            <a:off x="6022975" y="1568589"/>
            <a:ext cx="2685450" cy="3086700"/>
            <a:chOff x="6022975" y="1568589"/>
            <a:chExt cx="2685450" cy="3086700"/>
          </a:xfrm>
        </p:grpSpPr>
        <p:sp>
          <p:nvSpPr>
            <p:cNvPr id="127" name="Google Shape;127;p17"/>
            <p:cNvSpPr/>
            <p:nvPr/>
          </p:nvSpPr>
          <p:spPr>
            <a:xfrm>
              <a:off x="6022975" y="1568589"/>
              <a:ext cx="2683200" cy="30867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txBox="1"/>
            <p:nvPr/>
          </p:nvSpPr>
          <p:spPr>
            <a:xfrm>
              <a:off x="6025225" y="1568600"/>
              <a:ext cx="2683200" cy="411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7"/>
          <p:cNvSpPr txBox="1"/>
          <p:nvPr>
            <p:ph idx="4294967295" type="body"/>
          </p:nvPr>
        </p:nvSpPr>
        <p:spPr>
          <a:xfrm>
            <a:off x="6107075" y="1562875"/>
            <a:ext cx="2484300" cy="41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edTPA &amp; Others</a:t>
            </a:r>
            <a:endParaRPr>
              <a:solidFill>
                <a:schemeClr val="lt1"/>
              </a:solidFill>
            </a:endParaRPr>
          </a:p>
        </p:txBody>
      </p:sp>
      <p:sp>
        <p:nvSpPr>
          <p:cNvPr id="130" name="Google Shape;130;p17"/>
          <p:cNvSpPr txBox="1"/>
          <p:nvPr>
            <p:ph idx="4294967295" type="body"/>
          </p:nvPr>
        </p:nvSpPr>
        <p:spPr>
          <a:xfrm>
            <a:off x="6022975" y="1974875"/>
            <a:ext cx="2683200" cy="2680200"/>
          </a:xfrm>
          <a:prstGeom prst="rect">
            <a:avLst/>
          </a:prstGeom>
          <a:solidFill>
            <a:srgbClr val="D9EAD3"/>
          </a:solidFill>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u="sng">
                <a:solidFill>
                  <a:schemeClr val="hlink"/>
                </a:solidFill>
                <a:hlinkClick r:id="rId6"/>
              </a:rPr>
              <a:t>edTPA</a:t>
            </a:r>
            <a:r>
              <a:rPr lang="en" sz="1400"/>
              <a:t>: a state-approved, performance-based, subject-specific assessment </a:t>
            </a:r>
            <a:endParaRPr sz="1400"/>
          </a:p>
          <a:p>
            <a:pPr indent="-311150" lvl="0" marL="457200" rtl="0" algn="l">
              <a:spcBef>
                <a:spcPts val="0"/>
              </a:spcBef>
              <a:spcAft>
                <a:spcPts val="0"/>
              </a:spcAft>
              <a:buSzPts val="1300"/>
              <a:buChar char="●"/>
            </a:pPr>
            <a:r>
              <a:rPr lang="en" sz="1300"/>
              <a:t>US Constitution</a:t>
            </a:r>
            <a:endParaRPr sz="1300"/>
          </a:p>
          <a:p>
            <a:pPr indent="-311150" lvl="0" marL="457200" rtl="0" algn="l">
              <a:spcBef>
                <a:spcPts val="0"/>
              </a:spcBef>
              <a:spcAft>
                <a:spcPts val="0"/>
              </a:spcAft>
              <a:buSzPts val="1300"/>
              <a:buChar char="●"/>
            </a:pPr>
            <a:r>
              <a:rPr lang="en" sz="1300"/>
              <a:t>Educational Technology </a:t>
            </a:r>
            <a:endParaRPr sz="1300"/>
          </a:p>
          <a:p>
            <a:pPr indent="-311150" lvl="0" marL="457200" rtl="0" algn="l">
              <a:spcBef>
                <a:spcPts val="0"/>
              </a:spcBef>
              <a:spcAft>
                <a:spcPts val="0"/>
              </a:spcAft>
              <a:buSzPts val="1300"/>
              <a:buChar char="●"/>
            </a:pPr>
            <a:r>
              <a:rPr lang="en" sz="1300"/>
              <a:t>CPR (cardiopulmonary resuscitation) </a:t>
            </a:r>
            <a:r>
              <a:rPr lang="en" sz="1300"/>
              <a:t>certificate</a:t>
            </a:r>
            <a:endParaRPr sz="1300"/>
          </a:p>
          <a:p>
            <a:pPr indent="0" lvl="0" marL="0" rtl="0" algn="l">
              <a:spcBef>
                <a:spcPts val="0"/>
              </a:spcBef>
              <a:spcAft>
                <a:spcPts val="800"/>
              </a:spcAft>
              <a:buNone/>
            </a:pPr>
            <a:r>
              <a:t/>
            </a:r>
            <a:endParaRPr sz="1400"/>
          </a:p>
        </p:txBody>
      </p:sp>
      <p:sp>
        <p:nvSpPr>
          <p:cNvPr id="131" name="Google Shape;131;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8"/>
          <p:cNvSpPr txBox="1"/>
          <p:nvPr>
            <p:ph type="title"/>
          </p:nvPr>
        </p:nvSpPr>
        <p:spPr>
          <a:xfrm>
            <a:off x="311700" y="315925"/>
            <a:ext cx="8520600" cy="58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t>O</a:t>
            </a:r>
            <a:r>
              <a:rPr lang="en" sz="3200"/>
              <a:t>n Distance Learning</a:t>
            </a:r>
            <a:endParaRPr sz="3200"/>
          </a:p>
        </p:txBody>
      </p:sp>
      <p:sp>
        <p:nvSpPr>
          <p:cNvPr id="137" name="Google Shape;137;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8" name="Google Shape;138;p18"/>
          <p:cNvSpPr txBox="1"/>
          <p:nvPr/>
        </p:nvSpPr>
        <p:spPr>
          <a:xfrm>
            <a:off x="503850" y="1076325"/>
            <a:ext cx="7761000" cy="368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highlight>
                  <a:srgbClr val="FFFFFF"/>
                </a:highlight>
                <a:latin typeface="Open Sans"/>
                <a:ea typeface="Open Sans"/>
                <a:cs typeface="Open Sans"/>
                <a:sym typeface="Open Sans"/>
              </a:rPr>
              <a:t>We are approaching fall semester 2020 by supporting possibilities for helping students succeed in distance learning environments.  We envision classroom-based instructional teams consisting of two student teachers (STs) and one Cooperating Teacher (CT) working to reach students who may otherwise fall away from learning through non-attendance and/or unsuccessful participation in the new remote learning environment.  Such students may not be coming to Zoom classes or may have difficulties with internet access or may not have sufficient parental supervision to continue with virtual classes, etc.  In other words, the teams would actively address students who are falling through the cracks and not benefitting from  this new and unusual while necessary approach to teaching and learning. </a:t>
            </a:r>
            <a:endParaRPr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Open Sans"/>
                <a:ea typeface="Open Sans"/>
                <a:cs typeface="Open Sans"/>
                <a:sym typeface="Open Sans"/>
              </a:rPr>
              <a:t>Our program seeks to meet schools' individual needs.  The CT would have freedom to decide where they need help, and with what groups of students.  It will be the CT's decision to match student teachers (STs) with students, to daily meet with the STs to review instruction and address problems in the process, and answer questions the STs might have about students.  STs could also co-teach some of the units with the ST.  The process would continue in the Spring with the CT assigning the STs with new or revised groups of students.</a:t>
            </a:r>
            <a:endParaRPr sz="1200">
              <a:solidFill>
                <a:schemeClr val="dk1"/>
              </a:solidFill>
              <a:highlight>
                <a:srgbClr val="FFFFFF"/>
              </a:highlight>
              <a:latin typeface="Open Sans"/>
              <a:ea typeface="Open Sans"/>
              <a:cs typeface="Open Sans"/>
              <a:sym typeface="Open Sans"/>
            </a:endParaRPr>
          </a:p>
          <a:p>
            <a:pPr indent="0" lvl="0" marL="457200" rtl="0" algn="r">
              <a:spcBef>
                <a:spcPts val="0"/>
              </a:spcBef>
              <a:spcAft>
                <a:spcPts val="0"/>
              </a:spcAft>
              <a:buNone/>
            </a:pPr>
            <a:r>
              <a:rPr lang="en" sz="1200">
                <a:solidFill>
                  <a:schemeClr val="dk1"/>
                </a:solidFill>
                <a:highlight>
                  <a:srgbClr val="FFFFFF"/>
                </a:highlight>
                <a:latin typeface="Open Sans"/>
                <a:ea typeface="Open Sans"/>
                <a:cs typeface="Open Sans"/>
                <a:sym typeface="Open Sans"/>
              </a:rPr>
              <a:t>-- Ms. Guilaine Salomon</a:t>
            </a:r>
            <a:endParaRPr sz="1200">
              <a:solidFill>
                <a:schemeClr val="dk1"/>
              </a:solidFill>
              <a:highlight>
                <a:srgbClr val="FFFFFF"/>
              </a:highlight>
              <a:latin typeface="Open Sans"/>
              <a:ea typeface="Open Sans"/>
              <a:cs typeface="Open Sans"/>
              <a:sym typeface="Open Sans"/>
            </a:endParaRPr>
          </a:p>
          <a:p>
            <a:pPr indent="0" lvl="0" marL="457200" rtl="0" algn="r">
              <a:spcBef>
                <a:spcPts val="0"/>
              </a:spcBef>
              <a:spcAft>
                <a:spcPts val="0"/>
              </a:spcAft>
              <a:buNone/>
            </a:pPr>
            <a:r>
              <a:rPr lang="en" sz="1200">
                <a:solidFill>
                  <a:schemeClr val="dk1"/>
                </a:solidFill>
                <a:highlight>
                  <a:srgbClr val="FFFFFF"/>
                </a:highlight>
                <a:latin typeface="Open Sans"/>
                <a:ea typeface="Open Sans"/>
                <a:cs typeface="Open Sans"/>
                <a:sym typeface="Open Sans"/>
              </a:rPr>
              <a:t>Coordinating Supervisor for Field Placements</a:t>
            </a:r>
            <a:endParaRPr sz="10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cxnSp>
        <p:nvCxnSpPr>
          <p:cNvPr id="143" name="Google Shape;143;p19"/>
          <p:cNvCxnSpPr>
            <a:stCxn id="144" idx="2"/>
          </p:cNvCxnSpPr>
          <p:nvPr/>
        </p:nvCxnSpPr>
        <p:spPr>
          <a:xfrm flipH="1" rot="10800000">
            <a:off x="490400" y="2908455"/>
            <a:ext cx="8249700" cy="44700"/>
          </a:xfrm>
          <a:prstGeom prst="straightConnector1">
            <a:avLst/>
          </a:prstGeom>
          <a:noFill/>
          <a:ln cap="flat" cmpd="sng" w="19050">
            <a:solidFill>
              <a:schemeClr val="dk1"/>
            </a:solidFill>
            <a:prstDash val="dot"/>
            <a:round/>
            <a:headEnd len="sm" w="sm" type="none"/>
            <a:tailEnd len="sm" w="sm" type="none"/>
          </a:ln>
        </p:spPr>
      </p:cxnSp>
      <p:sp>
        <p:nvSpPr>
          <p:cNvPr id="145" name="Google Shape;145;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38761D"/>
                </a:solidFill>
              </a:rPr>
              <a:t>First-semester Fieldwork</a:t>
            </a:r>
            <a:r>
              <a:rPr lang="en" sz="3600"/>
              <a:t> for SFSU STs</a:t>
            </a:r>
            <a:endParaRPr/>
          </a:p>
        </p:txBody>
      </p:sp>
      <p:grpSp>
        <p:nvGrpSpPr>
          <p:cNvPr id="146" name="Google Shape;146;p19"/>
          <p:cNvGrpSpPr/>
          <p:nvPr/>
        </p:nvGrpSpPr>
        <p:grpSpPr>
          <a:xfrm>
            <a:off x="490400" y="2889422"/>
            <a:ext cx="129000" cy="761570"/>
            <a:chOff x="369350" y="2864883"/>
            <a:chExt cx="129000" cy="770742"/>
          </a:xfrm>
        </p:grpSpPr>
        <p:sp>
          <p:nvSpPr>
            <p:cNvPr id="144" name="Google Shape;144;p19"/>
            <p:cNvSpPr/>
            <p:nvPr/>
          </p:nvSpPr>
          <p:spPr>
            <a:xfrm>
              <a:off x="369350" y="2864883"/>
              <a:ext cx="1290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7" name="Google Shape;147;p19"/>
            <p:cNvCxnSpPr/>
            <p:nvPr/>
          </p:nvCxnSpPr>
          <p:spPr>
            <a:xfrm>
              <a:off x="433850" y="2991525"/>
              <a:ext cx="0" cy="644100"/>
            </a:xfrm>
            <a:prstGeom prst="straightConnector1">
              <a:avLst/>
            </a:prstGeom>
            <a:noFill/>
            <a:ln cap="flat" cmpd="sng" w="9525">
              <a:solidFill>
                <a:schemeClr val="accent1"/>
              </a:solidFill>
              <a:prstDash val="solid"/>
              <a:round/>
              <a:headEnd len="sm" w="sm" type="none"/>
              <a:tailEnd len="med" w="med" type="oval"/>
            </a:ln>
          </p:spPr>
        </p:cxnSp>
      </p:grpSp>
      <p:sp>
        <p:nvSpPr>
          <p:cNvPr id="148" name="Google Shape;148;p19"/>
          <p:cNvSpPr txBox="1"/>
          <p:nvPr>
            <p:ph idx="4294967295" type="body"/>
          </p:nvPr>
        </p:nvSpPr>
        <p:spPr>
          <a:xfrm>
            <a:off x="619400" y="2994675"/>
            <a:ext cx="1070400" cy="15393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100"/>
              <a:t>(entire semester) ST g</a:t>
            </a:r>
            <a:r>
              <a:rPr lang="en" sz="1100"/>
              <a:t>ets to know the school, teachers, and students </a:t>
            </a:r>
            <a:endParaRPr sz="1100"/>
          </a:p>
          <a:p>
            <a:pPr indent="0" lvl="0" marL="0" marR="0" rtl="0" algn="l">
              <a:lnSpc>
                <a:spcPct val="115000"/>
              </a:lnSpc>
              <a:spcBef>
                <a:spcPts val="0"/>
              </a:spcBef>
              <a:spcAft>
                <a:spcPts val="0"/>
              </a:spcAft>
              <a:buNone/>
            </a:pPr>
            <a:r>
              <a:t/>
            </a:r>
            <a:endParaRPr sz="1300"/>
          </a:p>
        </p:txBody>
      </p:sp>
      <p:grpSp>
        <p:nvGrpSpPr>
          <p:cNvPr id="149" name="Google Shape;149;p19"/>
          <p:cNvGrpSpPr/>
          <p:nvPr/>
        </p:nvGrpSpPr>
        <p:grpSpPr>
          <a:xfrm>
            <a:off x="777325" y="1922315"/>
            <a:ext cx="129000" cy="1030833"/>
            <a:chOff x="1553050" y="1736575"/>
            <a:chExt cx="129000" cy="1254971"/>
          </a:xfrm>
        </p:grpSpPr>
        <p:sp>
          <p:nvSpPr>
            <p:cNvPr id="150" name="Google Shape;150;p19"/>
            <p:cNvSpPr/>
            <p:nvPr/>
          </p:nvSpPr>
          <p:spPr>
            <a:xfrm>
              <a:off x="1553050" y="2862546"/>
              <a:ext cx="1290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1" name="Google Shape;151;p19"/>
            <p:cNvCxnSpPr/>
            <p:nvPr/>
          </p:nvCxnSpPr>
          <p:spPr>
            <a:xfrm rot="10800000">
              <a:off x="1614125" y="1736575"/>
              <a:ext cx="0" cy="1128300"/>
            </a:xfrm>
            <a:prstGeom prst="straightConnector1">
              <a:avLst/>
            </a:prstGeom>
            <a:noFill/>
            <a:ln cap="flat" cmpd="sng" w="9525">
              <a:solidFill>
                <a:schemeClr val="accent1"/>
              </a:solidFill>
              <a:prstDash val="solid"/>
              <a:round/>
              <a:headEnd len="sm" w="sm" type="none"/>
              <a:tailEnd len="med" w="med" type="oval"/>
            </a:ln>
          </p:spPr>
        </p:cxnSp>
      </p:grpSp>
      <p:sp>
        <p:nvSpPr>
          <p:cNvPr id="152" name="Google Shape;152;p19"/>
          <p:cNvSpPr txBox="1"/>
          <p:nvPr>
            <p:ph idx="4294967295" type="body"/>
          </p:nvPr>
        </p:nvSpPr>
        <p:spPr>
          <a:xfrm>
            <a:off x="885900" y="1350901"/>
            <a:ext cx="1207800" cy="144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0000"/>
                </a:solidFill>
              </a:rPr>
              <a:t>(Aug-Sep) ST o</a:t>
            </a:r>
            <a:r>
              <a:rPr lang="en" sz="1100">
                <a:solidFill>
                  <a:srgbClr val="000000"/>
                </a:solidFill>
              </a:rPr>
              <a:t>bserves as many teachers as possible, regardless of discipline </a:t>
            </a:r>
            <a:endParaRPr sz="1100">
              <a:solidFill>
                <a:srgbClr val="000000"/>
              </a:solidFill>
            </a:endParaRPr>
          </a:p>
        </p:txBody>
      </p:sp>
      <p:grpSp>
        <p:nvGrpSpPr>
          <p:cNvPr id="153" name="Google Shape;153;p19"/>
          <p:cNvGrpSpPr/>
          <p:nvPr/>
        </p:nvGrpSpPr>
        <p:grpSpPr>
          <a:xfrm>
            <a:off x="1726100" y="2953158"/>
            <a:ext cx="129000" cy="773079"/>
            <a:chOff x="3484800" y="2862533"/>
            <a:chExt cx="129000" cy="773079"/>
          </a:xfrm>
        </p:grpSpPr>
        <p:sp>
          <p:nvSpPr>
            <p:cNvPr id="154" name="Google Shape;154;p19"/>
            <p:cNvSpPr/>
            <p:nvPr/>
          </p:nvSpPr>
          <p:spPr>
            <a:xfrm>
              <a:off x="3484800" y="2862533"/>
              <a:ext cx="1290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5" name="Google Shape;155;p19"/>
            <p:cNvCxnSpPr/>
            <p:nvPr/>
          </p:nvCxnSpPr>
          <p:spPr>
            <a:xfrm>
              <a:off x="3546200" y="2991513"/>
              <a:ext cx="0" cy="644100"/>
            </a:xfrm>
            <a:prstGeom prst="straightConnector1">
              <a:avLst/>
            </a:prstGeom>
            <a:noFill/>
            <a:ln cap="flat" cmpd="sng" w="9525">
              <a:solidFill>
                <a:schemeClr val="accent1"/>
              </a:solidFill>
              <a:prstDash val="solid"/>
              <a:round/>
              <a:headEnd len="sm" w="sm" type="none"/>
              <a:tailEnd len="med" w="med" type="oval"/>
            </a:ln>
          </p:spPr>
        </p:cxnSp>
      </p:grpSp>
      <p:sp>
        <p:nvSpPr>
          <p:cNvPr id="156" name="Google Shape;156;p19"/>
          <p:cNvSpPr txBox="1"/>
          <p:nvPr>
            <p:ph idx="4294967295" type="body"/>
          </p:nvPr>
        </p:nvSpPr>
        <p:spPr>
          <a:xfrm>
            <a:off x="1891463" y="3109625"/>
            <a:ext cx="1353900" cy="16224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100"/>
              <a:t>(Sep-Oct) ST i</a:t>
            </a:r>
            <a:r>
              <a:rPr lang="en" sz="1100"/>
              <a:t>dentify CT(s) and their classes; get district email to access Zoom, Google Classroom</a:t>
            </a:r>
            <a:endParaRPr sz="1100"/>
          </a:p>
          <a:p>
            <a:pPr indent="0" lvl="0" marL="0" marR="0" rtl="0" algn="l">
              <a:lnSpc>
                <a:spcPct val="115000"/>
              </a:lnSpc>
              <a:spcBef>
                <a:spcPts val="0"/>
              </a:spcBef>
              <a:spcAft>
                <a:spcPts val="0"/>
              </a:spcAft>
              <a:buNone/>
            </a:pPr>
            <a:r>
              <a:t/>
            </a:r>
            <a:endParaRPr sz="1300"/>
          </a:p>
        </p:txBody>
      </p:sp>
      <p:grpSp>
        <p:nvGrpSpPr>
          <p:cNvPr id="157" name="Google Shape;157;p19"/>
          <p:cNvGrpSpPr/>
          <p:nvPr/>
        </p:nvGrpSpPr>
        <p:grpSpPr>
          <a:xfrm>
            <a:off x="2584000" y="1668913"/>
            <a:ext cx="129000" cy="1301619"/>
            <a:chOff x="5144075" y="1736575"/>
            <a:chExt cx="129000" cy="1128311"/>
          </a:xfrm>
        </p:grpSpPr>
        <p:sp>
          <p:nvSpPr>
            <p:cNvPr id="158" name="Google Shape;158;p19"/>
            <p:cNvSpPr/>
            <p:nvPr/>
          </p:nvSpPr>
          <p:spPr>
            <a:xfrm>
              <a:off x="5144075" y="2735886"/>
              <a:ext cx="1290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9" name="Google Shape;159;p19"/>
            <p:cNvCxnSpPr/>
            <p:nvPr/>
          </p:nvCxnSpPr>
          <p:spPr>
            <a:xfrm rot="10800000">
              <a:off x="5208575" y="1736575"/>
              <a:ext cx="0" cy="1128300"/>
            </a:xfrm>
            <a:prstGeom prst="straightConnector1">
              <a:avLst/>
            </a:prstGeom>
            <a:noFill/>
            <a:ln cap="flat" cmpd="sng" w="9525">
              <a:solidFill>
                <a:schemeClr val="accent1"/>
              </a:solidFill>
              <a:prstDash val="solid"/>
              <a:round/>
              <a:headEnd len="sm" w="sm" type="none"/>
              <a:tailEnd len="med" w="med" type="oval"/>
            </a:ln>
          </p:spPr>
        </p:cxnSp>
      </p:grpSp>
      <p:sp>
        <p:nvSpPr>
          <p:cNvPr id="160" name="Google Shape;160;p19"/>
          <p:cNvSpPr txBox="1"/>
          <p:nvPr>
            <p:ph idx="4294967295" type="body"/>
          </p:nvPr>
        </p:nvSpPr>
        <p:spPr>
          <a:xfrm>
            <a:off x="2757825" y="1317225"/>
            <a:ext cx="5926200" cy="162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highlight>
                  <a:srgbClr val="FFFFFF"/>
                </a:highlight>
              </a:rPr>
              <a:t>(Oct-Nov) ST works with CTs and co-teaches by 1) contacting students to increase engagement, 2) providing tutorials via Zoom for selected students, 3) following-up with absent students and work to identify and resolve distance learning problems such as lack of technology or training, 4) working with parents or others at home to improve overall student supervision and support, and 5) working with site staff to address issues that were evident in implementing distance learning.</a:t>
            </a:r>
            <a:endParaRPr sz="1200">
              <a:highlight>
                <a:srgbClr val="FFFFFF"/>
              </a:highlight>
            </a:endParaRPr>
          </a:p>
          <a:p>
            <a:pPr indent="0" lvl="0" marL="0" marR="0" rtl="0" algn="l">
              <a:lnSpc>
                <a:spcPct val="115000"/>
              </a:lnSpc>
              <a:spcBef>
                <a:spcPts val="0"/>
              </a:spcBef>
              <a:spcAft>
                <a:spcPts val="0"/>
              </a:spcAft>
              <a:buNone/>
            </a:pPr>
            <a:r>
              <a:t/>
            </a:r>
            <a:endParaRPr b="1" sz="1300"/>
          </a:p>
          <a:p>
            <a:pPr indent="0" lvl="0" marL="0" marR="0" rtl="0" algn="l">
              <a:lnSpc>
                <a:spcPct val="115000"/>
              </a:lnSpc>
              <a:spcBef>
                <a:spcPts val="0"/>
              </a:spcBef>
              <a:spcAft>
                <a:spcPts val="0"/>
              </a:spcAft>
              <a:buNone/>
            </a:pPr>
            <a:r>
              <a:t/>
            </a:r>
            <a:endParaRPr sz="1300"/>
          </a:p>
        </p:txBody>
      </p:sp>
      <p:grpSp>
        <p:nvGrpSpPr>
          <p:cNvPr id="161" name="Google Shape;161;p19"/>
          <p:cNvGrpSpPr/>
          <p:nvPr/>
        </p:nvGrpSpPr>
        <p:grpSpPr>
          <a:xfrm>
            <a:off x="5420625" y="2954321"/>
            <a:ext cx="129000" cy="770742"/>
            <a:chOff x="6657900" y="2864871"/>
            <a:chExt cx="129000" cy="770742"/>
          </a:xfrm>
        </p:grpSpPr>
        <p:sp>
          <p:nvSpPr>
            <p:cNvPr id="162" name="Google Shape;162;p19"/>
            <p:cNvSpPr/>
            <p:nvPr/>
          </p:nvSpPr>
          <p:spPr>
            <a:xfrm>
              <a:off x="6657900" y="2864871"/>
              <a:ext cx="1290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3" name="Google Shape;163;p19"/>
            <p:cNvCxnSpPr/>
            <p:nvPr/>
          </p:nvCxnSpPr>
          <p:spPr>
            <a:xfrm>
              <a:off x="6722400" y="2991513"/>
              <a:ext cx="0" cy="644100"/>
            </a:xfrm>
            <a:prstGeom prst="straightConnector1">
              <a:avLst/>
            </a:prstGeom>
            <a:noFill/>
            <a:ln cap="flat" cmpd="sng" w="9525">
              <a:solidFill>
                <a:schemeClr val="accent1"/>
              </a:solidFill>
              <a:prstDash val="solid"/>
              <a:round/>
              <a:headEnd len="sm" w="sm" type="none"/>
              <a:tailEnd len="med" w="med" type="oval"/>
            </a:ln>
          </p:spPr>
        </p:cxnSp>
      </p:grpSp>
      <p:sp>
        <p:nvSpPr>
          <p:cNvPr id="164" name="Google Shape;164;p19"/>
          <p:cNvSpPr txBox="1"/>
          <p:nvPr>
            <p:ph idx="4294967295" type="body"/>
          </p:nvPr>
        </p:nvSpPr>
        <p:spPr>
          <a:xfrm>
            <a:off x="5549625" y="3118875"/>
            <a:ext cx="2997000" cy="11997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200"/>
              <a:t>ST plans/teaches a 3-day sequence </a:t>
            </a:r>
            <a:r>
              <a:rPr b="1" lang="en" sz="1200"/>
              <a:t>before Thanksgiving </a:t>
            </a:r>
            <a:r>
              <a:rPr lang="en" sz="1200"/>
              <a:t>and receives feedback and evaluations from CT and a University Supervisor; </a:t>
            </a:r>
            <a:endParaRPr b="1" sz="1200"/>
          </a:p>
          <a:p>
            <a:pPr indent="0" lvl="0" marL="0" marR="0" rtl="0" algn="l">
              <a:lnSpc>
                <a:spcPct val="115000"/>
              </a:lnSpc>
              <a:spcBef>
                <a:spcPts val="0"/>
              </a:spcBef>
              <a:spcAft>
                <a:spcPts val="0"/>
              </a:spcAft>
              <a:buNone/>
            </a:pPr>
            <a:r>
              <a:rPr b="1" lang="en" sz="1200"/>
              <a:t>Student-teaching begins in early January.</a:t>
            </a:r>
            <a:endParaRPr b="1" sz="1200"/>
          </a:p>
        </p:txBody>
      </p:sp>
      <p:sp>
        <p:nvSpPr>
          <p:cNvPr id="165" name="Google Shape;165;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900">
                <a:solidFill>
                  <a:srgbClr val="38761D"/>
                </a:solidFill>
              </a:rPr>
              <a:t>Second</a:t>
            </a:r>
            <a:r>
              <a:rPr lang="en" sz="3900">
                <a:solidFill>
                  <a:srgbClr val="38761D"/>
                </a:solidFill>
              </a:rPr>
              <a:t>-semester Fieldwork</a:t>
            </a:r>
            <a:r>
              <a:rPr lang="en" sz="3900">
                <a:solidFill>
                  <a:srgbClr val="5B0F00"/>
                </a:solidFill>
              </a:rPr>
              <a:t> for SFSU Student Teachers </a:t>
            </a:r>
            <a:endParaRPr sz="3900">
              <a:solidFill>
                <a:srgbClr val="5B0F00"/>
              </a:solidFill>
            </a:endParaRPr>
          </a:p>
        </p:txBody>
      </p:sp>
      <p:sp>
        <p:nvSpPr>
          <p:cNvPr id="171" name="Google Shape;171;p20"/>
          <p:cNvSpPr txBox="1"/>
          <p:nvPr/>
        </p:nvSpPr>
        <p:spPr>
          <a:xfrm>
            <a:off x="682675" y="1212875"/>
            <a:ext cx="7787400" cy="33639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1000"/>
              </a:spcBef>
              <a:spcAft>
                <a:spcPts val="0"/>
              </a:spcAft>
              <a:buSzPts val="2000"/>
              <a:buFont typeface="Open Sans"/>
              <a:buChar char="●"/>
            </a:pPr>
            <a:r>
              <a:rPr lang="en" sz="2000">
                <a:latin typeface="Open Sans"/>
                <a:ea typeface="Open Sans"/>
                <a:cs typeface="Open Sans"/>
                <a:sym typeface="Open Sans"/>
              </a:rPr>
              <a:t>p</a:t>
            </a:r>
            <a:r>
              <a:rPr lang="en" sz="2000">
                <a:latin typeface="Open Sans"/>
                <a:ea typeface="Open Sans"/>
                <a:cs typeface="Open Sans"/>
                <a:sym typeface="Open Sans"/>
              </a:rPr>
              <a:t>lans/teachs 2 classes the entire semester (face-to-face); continues co-teaching one class or teaching solo with CT supervision (distance learning).</a:t>
            </a:r>
            <a:endParaRPr sz="2000">
              <a:latin typeface="Open Sans"/>
              <a:ea typeface="Open Sans"/>
              <a:cs typeface="Open Sans"/>
              <a:sym typeface="Open Sans"/>
            </a:endParaRPr>
          </a:p>
          <a:p>
            <a:pPr indent="-355600" lvl="0" marL="457200" rtl="0" algn="l">
              <a:lnSpc>
                <a:spcPct val="115000"/>
              </a:lnSpc>
              <a:spcBef>
                <a:spcPts val="0"/>
              </a:spcBef>
              <a:spcAft>
                <a:spcPts val="0"/>
              </a:spcAft>
              <a:buSzPts val="2000"/>
              <a:buFont typeface="Open Sans"/>
              <a:buChar char="●"/>
            </a:pPr>
            <a:r>
              <a:rPr lang="en" sz="2000">
                <a:latin typeface="Open Sans"/>
                <a:ea typeface="Open Sans"/>
                <a:cs typeface="Open Sans"/>
                <a:sym typeface="Open Sans"/>
              </a:rPr>
              <a:t>receives 2 formal </a:t>
            </a:r>
            <a:r>
              <a:rPr lang="en" sz="2000" u="sng">
                <a:latin typeface="Open Sans"/>
                <a:ea typeface="Open Sans"/>
                <a:cs typeface="Open Sans"/>
                <a:sym typeface="Open Sans"/>
                <a:hlinkClick r:id="rId3"/>
              </a:rPr>
              <a:t>feedback and evaluations </a:t>
            </a:r>
            <a:r>
              <a:rPr lang="en" sz="2000">
                <a:latin typeface="Open Sans"/>
                <a:ea typeface="Open Sans"/>
                <a:cs typeface="Open Sans"/>
                <a:sym typeface="Open Sans"/>
              </a:rPr>
              <a:t>(EROD) from the CT and the University Supervisor, respectively. </a:t>
            </a:r>
            <a:endParaRPr sz="2000">
              <a:latin typeface="Open Sans"/>
              <a:ea typeface="Open Sans"/>
              <a:cs typeface="Open Sans"/>
              <a:sym typeface="Open Sans"/>
            </a:endParaRPr>
          </a:p>
          <a:p>
            <a:pPr indent="-355600" lvl="0" marL="457200" rtl="0" algn="l">
              <a:lnSpc>
                <a:spcPct val="115000"/>
              </a:lnSpc>
              <a:spcBef>
                <a:spcPts val="0"/>
              </a:spcBef>
              <a:spcAft>
                <a:spcPts val="0"/>
              </a:spcAft>
              <a:buSzPts val="2000"/>
              <a:buFont typeface="Open Sans"/>
              <a:buChar char="●"/>
            </a:pPr>
            <a:r>
              <a:rPr lang="en" sz="2000">
                <a:latin typeface="Open Sans"/>
                <a:ea typeface="Open Sans"/>
                <a:cs typeface="Open Sans"/>
                <a:sym typeface="Open Sans"/>
              </a:rPr>
              <a:t>completes </a:t>
            </a:r>
            <a:r>
              <a:rPr lang="en" sz="2000" u="sng">
                <a:latin typeface="Open Sans"/>
                <a:ea typeface="Open Sans"/>
                <a:cs typeface="Open Sans"/>
                <a:sym typeface="Open Sans"/>
                <a:hlinkClick r:id="rId4"/>
              </a:rPr>
              <a:t>edTPA</a:t>
            </a:r>
            <a:r>
              <a:rPr lang="en" sz="2000">
                <a:latin typeface="Open Sans"/>
                <a:ea typeface="Open Sans"/>
                <a:cs typeface="Open Sans"/>
                <a:sym typeface="Open Sans"/>
              </a:rPr>
              <a:t> in one of their student teaching classes</a:t>
            </a:r>
            <a:endParaRPr sz="2000">
              <a:latin typeface="Open Sans"/>
              <a:ea typeface="Open Sans"/>
              <a:cs typeface="Open Sans"/>
              <a:sym typeface="Open Sans"/>
            </a:endParaRPr>
          </a:p>
          <a:p>
            <a:pPr indent="-355600" lvl="0" marL="457200" rtl="0" algn="l">
              <a:lnSpc>
                <a:spcPct val="115000"/>
              </a:lnSpc>
              <a:spcBef>
                <a:spcPts val="0"/>
              </a:spcBef>
              <a:spcAft>
                <a:spcPts val="0"/>
              </a:spcAft>
              <a:buSzPts val="2000"/>
              <a:buFont typeface="Open Sans"/>
              <a:buChar char="●"/>
            </a:pPr>
            <a:r>
              <a:rPr lang="en" sz="2000">
                <a:latin typeface="Open Sans"/>
                <a:ea typeface="Open Sans"/>
                <a:cs typeface="Open Sans"/>
                <a:sym typeface="Open Sans"/>
              </a:rPr>
              <a:t>shadows CTs for 2 consecutive weeks. </a:t>
            </a:r>
            <a:endParaRPr sz="1100">
              <a:latin typeface="Open Sans"/>
              <a:ea typeface="Open Sans"/>
              <a:cs typeface="Open Sans"/>
              <a:sym typeface="Open Sans"/>
            </a:endParaRPr>
          </a:p>
        </p:txBody>
      </p:sp>
      <p:sp>
        <p:nvSpPr>
          <p:cNvPr id="172" name="Google Shape;17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1"/>
          <p:cNvSpPr txBox="1"/>
          <p:nvPr>
            <p:ph idx="4294967295" type="body"/>
          </p:nvPr>
        </p:nvSpPr>
        <p:spPr>
          <a:xfrm>
            <a:off x="3220700" y="3332850"/>
            <a:ext cx="1269000" cy="1388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t>Understanding &amp; Organizing Subject Matter for Student Learning</a:t>
            </a:r>
            <a:endParaRPr sz="1200"/>
          </a:p>
        </p:txBody>
      </p:sp>
      <p:sp>
        <p:nvSpPr>
          <p:cNvPr id="178" name="Google Shape;178;p21"/>
          <p:cNvSpPr/>
          <p:nvPr/>
        </p:nvSpPr>
        <p:spPr>
          <a:xfrm>
            <a:off x="0" y="0"/>
            <a:ext cx="9161100" cy="240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1"/>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u="sng">
                <a:solidFill>
                  <a:srgbClr val="38761D"/>
                </a:solidFill>
                <a:hlinkClick r:id="rId3">
                  <a:extLst>
                    <a:ext uri="{A12FA001-AC4F-418D-AE19-62706E023703}">
                      <ahyp:hlinkClr val="tx"/>
                    </a:ext>
                  </a:extLst>
                </a:hlinkClick>
              </a:rPr>
              <a:t>Teaching Performances </a:t>
            </a:r>
            <a:r>
              <a:rPr lang="en" u="sng">
                <a:solidFill>
                  <a:srgbClr val="38761D"/>
                </a:solidFill>
                <a:hlinkClick r:id="rId4">
                  <a:extLst>
                    <a:ext uri="{A12FA001-AC4F-418D-AE19-62706E023703}">
                      <ahyp:hlinkClr val="tx"/>
                    </a:ext>
                  </a:extLst>
                </a:hlinkClick>
              </a:rPr>
              <a:t>Expectations</a:t>
            </a:r>
            <a:r>
              <a:rPr lang="en">
                <a:solidFill>
                  <a:srgbClr val="38761D"/>
                </a:solidFill>
              </a:rPr>
              <a:t> (TPEs)</a:t>
            </a:r>
            <a:endParaRPr>
              <a:solidFill>
                <a:srgbClr val="38761D"/>
              </a:solidFill>
            </a:endParaRPr>
          </a:p>
        </p:txBody>
      </p:sp>
      <p:sp>
        <p:nvSpPr>
          <p:cNvPr id="180" name="Google Shape;180;p21"/>
          <p:cNvSpPr txBox="1"/>
          <p:nvPr>
            <p:ph idx="4294967295" type="body"/>
          </p:nvPr>
        </p:nvSpPr>
        <p:spPr>
          <a:xfrm>
            <a:off x="506075" y="2512825"/>
            <a:ext cx="10107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TPE 1</a:t>
            </a:r>
            <a:endParaRPr/>
          </a:p>
        </p:txBody>
      </p:sp>
      <p:sp>
        <p:nvSpPr>
          <p:cNvPr id="181" name="Google Shape;181;p21"/>
          <p:cNvSpPr txBox="1"/>
          <p:nvPr>
            <p:ph idx="4294967295" type="body"/>
          </p:nvPr>
        </p:nvSpPr>
        <p:spPr>
          <a:xfrm>
            <a:off x="387400" y="3332925"/>
            <a:ext cx="1104300" cy="1153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t>Engaging &amp; Supporting All Students in Learning</a:t>
            </a:r>
            <a:endParaRPr sz="1200"/>
          </a:p>
        </p:txBody>
      </p:sp>
      <p:sp>
        <p:nvSpPr>
          <p:cNvPr id="182" name="Google Shape;182;p21"/>
          <p:cNvSpPr txBox="1"/>
          <p:nvPr>
            <p:ph idx="4294967295" type="body"/>
          </p:nvPr>
        </p:nvSpPr>
        <p:spPr>
          <a:xfrm>
            <a:off x="1859776" y="2512825"/>
            <a:ext cx="11043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TPE 2</a:t>
            </a:r>
            <a:endParaRPr/>
          </a:p>
        </p:txBody>
      </p:sp>
      <p:cxnSp>
        <p:nvCxnSpPr>
          <p:cNvPr id="183" name="Google Shape;183;p21"/>
          <p:cNvCxnSpPr/>
          <p:nvPr/>
        </p:nvCxnSpPr>
        <p:spPr>
          <a:xfrm>
            <a:off x="2276475" y="2998383"/>
            <a:ext cx="270900" cy="0"/>
          </a:xfrm>
          <a:prstGeom prst="straightConnector1">
            <a:avLst/>
          </a:prstGeom>
          <a:noFill/>
          <a:ln cap="flat" cmpd="sng" w="9525">
            <a:solidFill>
              <a:schemeClr val="dk1"/>
            </a:solidFill>
            <a:prstDash val="solid"/>
            <a:round/>
            <a:headEnd len="sm" w="sm" type="none"/>
            <a:tailEnd len="sm" w="sm" type="none"/>
          </a:ln>
        </p:spPr>
      </p:cxnSp>
      <p:sp>
        <p:nvSpPr>
          <p:cNvPr id="184" name="Google Shape;184;p21"/>
          <p:cNvSpPr txBox="1"/>
          <p:nvPr>
            <p:ph idx="4294967295" type="body"/>
          </p:nvPr>
        </p:nvSpPr>
        <p:spPr>
          <a:xfrm>
            <a:off x="1812276" y="3332925"/>
            <a:ext cx="1269000" cy="1388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t>Creating and Maintaining Effective Environments for Student Learning</a:t>
            </a:r>
            <a:endParaRPr sz="1200"/>
          </a:p>
        </p:txBody>
      </p:sp>
      <p:sp>
        <p:nvSpPr>
          <p:cNvPr id="185" name="Google Shape;185;p21"/>
          <p:cNvSpPr txBox="1"/>
          <p:nvPr>
            <p:ph idx="4294967295" type="body"/>
          </p:nvPr>
        </p:nvSpPr>
        <p:spPr>
          <a:xfrm>
            <a:off x="3220775" y="2512825"/>
            <a:ext cx="12690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TPE 3</a:t>
            </a:r>
            <a:endParaRPr/>
          </a:p>
        </p:txBody>
      </p:sp>
      <p:sp>
        <p:nvSpPr>
          <p:cNvPr id="186" name="Google Shape;186;p21"/>
          <p:cNvSpPr txBox="1"/>
          <p:nvPr>
            <p:ph idx="4294967295" type="body"/>
          </p:nvPr>
        </p:nvSpPr>
        <p:spPr>
          <a:xfrm>
            <a:off x="4704350" y="2512825"/>
            <a:ext cx="11043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TPE 4</a:t>
            </a:r>
            <a:endParaRPr/>
          </a:p>
        </p:txBody>
      </p:sp>
      <p:sp>
        <p:nvSpPr>
          <p:cNvPr id="187" name="Google Shape;187;p21"/>
          <p:cNvSpPr txBox="1"/>
          <p:nvPr>
            <p:ph idx="4294967295" type="body"/>
          </p:nvPr>
        </p:nvSpPr>
        <p:spPr>
          <a:xfrm>
            <a:off x="4655150" y="3259775"/>
            <a:ext cx="1269000" cy="1576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t>Planning Instruction &amp; Designing Learning Experiences for All Students</a:t>
            </a:r>
            <a:endParaRPr sz="1200"/>
          </a:p>
        </p:txBody>
      </p:sp>
      <p:cxnSp>
        <p:nvCxnSpPr>
          <p:cNvPr id="188" name="Google Shape;188;p21"/>
          <p:cNvCxnSpPr/>
          <p:nvPr/>
        </p:nvCxnSpPr>
        <p:spPr>
          <a:xfrm>
            <a:off x="804100" y="2998383"/>
            <a:ext cx="270900" cy="0"/>
          </a:xfrm>
          <a:prstGeom prst="straightConnector1">
            <a:avLst/>
          </a:prstGeom>
          <a:noFill/>
          <a:ln cap="flat" cmpd="sng" w="9525">
            <a:solidFill>
              <a:schemeClr val="dk1"/>
            </a:solidFill>
            <a:prstDash val="solid"/>
            <a:round/>
            <a:headEnd len="sm" w="sm" type="none"/>
            <a:tailEnd len="sm" w="sm" type="none"/>
          </a:ln>
        </p:spPr>
      </p:cxnSp>
      <p:sp>
        <p:nvSpPr>
          <p:cNvPr id="189" name="Google Shape;189;p21"/>
          <p:cNvSpPr txBox="1"/>
          <p:nvPr>
            <p:ph idx="4294967295" type="body"/>
          </p:nvPr>
        </p:nvSpPr>
        <p:spPr>
          <a:xfrm>
            <a:off x="6115400" y="2512825"/>
            <a:ext cx="11043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TPE 5</a:t>
            </a:r>
            <a:endParaRPr/>
          </a:p>
        </p:txBody>
      </p:sp>
      <p:sp>
        <p:nvSpPr>
          <p:cNvPr id="190" name="Google Shape;190;p21"/>
          <p:cNvSpPr txBox="1"/>
          <p:nvPr>
            <p:ph idx="4294967295" type="body"/>
          </p:nvPr>
        </p:nvSpPr>
        <p:spPr>
          <a:xfrm>
            <a:off x="7472275" y="2512825"/>
            <a:ext cx="11043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TPE 6</a:t>
            </a:r>
            <a:endParaRPr/>
          </a:p>
        </p:txBody>
      </p:sp>
      <p:cxnSp>
        <p:nvCxnSpPr>
          <p:cNvPr id="191" name="Google Shape;191;p21"/>
          <p:cNvCxnSpPr/>
          <p:nvPr/>
        </p:nvCxnSpPr>
        <p:spPr>
          <a:xfrm>
            <a:off x="3677000" y="2998383"/>
            <a:ext cx="270900" cy="0"/>
          </a:xfrm>
          <a:prstGeom prst="straightConnector1">
            <a:avLst/>
          </a:prstGeom>
          <a:noFill/>
          <a:ln cap="flat" cmpd="sng" w="9525">
            <a:solidFill>
              <a:schemeClr val="dk1"/>
            </a:solidFill>
            <a:prstDash val="solid"/>
            <a:round/>
            <a:headEnd len="sm" w="sm" type="none"/>
            <a:tailEnd len="sm" w="sm" type="none"/>
          </a:ln>
        </p:spPr>
      </p:cxnSp>
      <p:cxnSp>
        <p:nvCxnSpPr>
          <p:cNvPr id="192" name="Google Shape;192;p21"/>
          <p:cNvCxnSpPr/>
          <p:nvPr/>
        </p:nvCxnSpPr>
        <p:spPr>
          <a:xfrm>
            <a:off x="5121050" y="2998383"/>
            <a:ext cx="270900" cy="0"/>
          </a:xfrm>
          <a:prstGeom prst="straightConnector1">
            <a:avLst/>
          </a:prstGeom>
          <a:noFill/>
          <a:ln cap="flat" cmpd="sng" w="9525">
            <a:solidFill>
              <a:schemeClr val="dk1"/>
            </a:solidFill>
            <a:prstDash val="solid"/>
            <a:round/>
            <a:headEnd len="sm" w="sm" type="none"/>
            <a:tailEnd len="sm" w="sm" type="none"/>
          </a:ln>
        </p:spPr>
      </p:cxnSp>
      <p:cxnSp>
        <p:nvCxnSpPr>
          <p:cNvPr id="193" name="Google Shape;193;p21"/>
          <p:cNvCxnSpPr/>
          <p:nvPr/>
        </p:nvCxnSpPr>
        <p:spPr>
          <a:xfrm>
            <a:off x="6532100" y="2998383"/>
            <a:ext cx="270900" cy="0"/>
          </a:xfrm>
          <a:prstGeom prst="straightConnector1">
            <a:avLst/>
          </a:prstGeom>
          <a:noFill/>
          <a:ln cap="flat" cmpd="sng" w="9525">
            <a:solidFill>
              <a:schemeClr val="dk1"/>
            </a:solidFill>
            <a:prstDash val="solid"/>
            <a:round/>
            <a:headEnd len="sm" w="sm" type="none"/>
            <a:tailEnd len="sm" w="sm" type="none"/>
          </a:ln>
        </p:spPr>
      </p:cxnSp>
      <p:cxnSp>
        <p:nvCxnSpPr>
          <p:cNvPr id="194" name="Google Shape;194;p21"/>
          <p:cNvCxnSpPr/>
          <p:nvPr/>
        </p:nvCxnSpPr>
        <p:spPr>
          <a:xfrm>
            <a:off x="7888975" y="2998383"/>
            <a:ext cx="270900" cy="0"/>
          </a:xfrm>
          <a:prstGeom prst="straightConnector1">
            <a:avLst/>
          </a:prstGeom>
          <a:noFill/>
          <a:ln cap="flat" cmpd="sng" w="9525">
            <a:solidFill>
              <a:schemeClr val="dk1"/>
            </a:solidFill>
            <a:prstDash val="solid"/>
            <a:round/>
            <a:headEnd len="sm" w="sm" type="none"/>
            <a:tailEnd len="sm" w="sm" type="none"/>
          </a:ln>
        </p:spPr>
      </p:cxnSp>
      <p:sp>
        <p:nvSpPr>
          <p:cNvPr id="195" name="Google Shape;195;p21"/>
          <p:cNvSpPr txBox="1"/>
          <p:nvPr>
            <p:ph idx="4294967295" type="body"/>
          </p:nvPr>
        </p:nvSpPr>
        <p:spPr>
          <a:xfrm>
            <a:off x="6063713" y="3272175"/>
            <a:ext cx="1269000" cy="1275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t>Assessing Student Learning</a:t>
            </a:r>
            <a:endParaRPr sz="1200"/>
          </a:p>
        </p:txBody>
      </p:sp>
      <p:sp>
        <p:nvSpPr>
          <p:cNvPr id="196" name="Google Shape;196;p21"/>
          <p:cNvSpPr txBox="1"/>
          <p:nvPr>
            <p:ph idx="4294967295" type="body"/>
          </p:nvPr>
        </p:nvSpPr>
        <p:spPr>
          <a:xfrm>
            <a:off x="7472300" y="3259775"/>
            <a:ext cx="1269000" cy="1153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t>Developing as a Professional Educator</a:t>
            </a:r>
            <a:endParaRPr sz="1200"/>
          </a:p>
        </p:txBody>
      </p:sp>
      <p:sp>
        <p:nvSpPr>
          <p:cNvPr id="197" name="Google Shape;197;p21"/>
          <p:cNvSpPr/>
          <p:nvPr/>
        </p:nvSpPr>
        <p:spPr>
          <a:xfrm>
            <a:off x="623350" y="1718150"/>
            <a:ext cx="632400" cy="644100"/>
          </a:xfrm>
          <a:prstGeom prst="ellipse">
            <a:avLst/>
          </a:prstGeom>
          <a:solidFill>
            <a:srgbClr val="C6F2B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
          <p:cNvSpPr/>
          <p:nvPr/>
        </p:nvSpPr>
        <p:spPr>
          <a:xfrm>
            <a:off x="2095725" y="1718150"/>
            <a:ext cx="632400" cy="644100"/>
          </a:xfrm>
          <a:prstGeom prst="ellipse">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p:nvPr/>
        </p:nvSpPr>
        <p:spPr>
          <a:xfrm>
            <a:off x="3496250" y="1718150"/>
            <a:ext cx="632400" cy="644100"/>
          </a:xfrm>
          <a:prstGeom prst="ellipse">
            <a:avLst/>
          </a:prstGeom>
          <a:solidFill>
            <a:srgbClr val="CBE5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1"/>
          <p:cNvSpPr/>
          <p:nvPr/>
        </p:nvSpPr>
        <p:spPr>
          <a:xfrm>
            <a:off x="4940300" y="1718150"/>
            <a:ext cx="632400" cy="644100"/>
          </a:xfrm>
          <a:prstGeom prst="ellipse">
            <a:avLst/>
          </a:prstGeom>
          <a:solidFill>
            <a:srgbClr val="E1C7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1"/>
          <p:cNvSpPr/>
          <p:nvPr/>
        </p:nvSpPr>
        <p:spPr>
          <a:xfrm>
            <a:off x="6351350" y="1718138"/>
            <a:ext cx="632400" cy="644100"/>
          </a:xfrm>
          <a:prstGeom prst="ellipse">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1"/>
          <p:cNvSpPr/>
          <p:nvPr/>
        </p:nvSpPr>
        <p:spPr>
          <a:xfrm>
            <a:off x="7708225" y="1730138"/>
            <a:ext cx="632400" cy="644100"/>
          </a:xfrm>
          <a:prstGeom prst="ellipse">
            <a:avLst/>
          </a:prstGeom>
          <a:solidFill>
            <a:srgbClr val="CDF0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9BE8D"/>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